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9"/>
  </p:notesMasterIdLst>
  <p:handoutMasterIdLst>
    <p:handoutMasterId r:id="rId110"/>
  </p:handoutMasterIdLst>
  <p:sldIdLst>
    <p:sldId id="256" r:id="rId2"/>
    <p:sldId id="448" r:id="rId3"/>
    <p:sldId id="544" r:id="rId4"/>
    <p:sldId id="586" r:id="rId5"/>
    <p:sldId id="257" r:id="rId6"/>
    <p:sldId id="261" r:id="rId7"/>
    <p:sldId id="451" r:id="rId8"/>
    <p:sldId id="534" r:id="rId9"/>
    <p:sldId id="481" r:id="rId10"/>
    <p:sldId id="449" r:id="rId11"/>
    <p:sldId id="460" r:id="rId12"/>
    <p:sldId id="501" r:id="rId13"/>
    <p:sldId id="502" r:id="rId14"/>
    <p:sldId id="513" r:id="rId15"/>
    <p:sldId id="529" r:id="rId16"/>
    <p:sldId id="530" r:id="rId17"/>
    <p:sldId id="493" r:id="rId18"/>
    <p:sldId id="465" r:id="rId19"/>
    <p:sldId id="503" r:id="rId20"/>
    <p:sldId id="516" r:id="rId21"/>
    <p:sldId id="508" r:id="rId22"/>
    <p:sldId id="518" r:id="rId23"/>
    <p:sldId id="519" r:id="rId24"/>
    <p:sldId id="509" r:id="rId25"/>
    <p:sldId id="453" r:id="rId26"/>
    <p:sldId id="520" r:id="rId27"/>
    <p:sldId id="450" r:id="rId28"/>
    <p:sldId id="510" r:id="rId29"/>
    <p:sldId id="521" r:id="rId30"/>
    <p:sldId id="455" r:id="rId31"/>
    <p:sldId id="523" r:id="rId32"/>
    <p:sldId id="524" r:id="rId33"/>
    <p:sldId id="525" r:id="rId34"/>
    <p:sldId id="456" r:id="rId35"/>
    <p:sldId id="536" r:id="rId36"/>
    <p:sldId id="527" r:id="rId37"/>
    <p:sldId id="528" r:id="rId38"/>
    <p:sldId id="542" r:id="rId39"/>
    <p:sldId id="522" r:id="rId40"/>
    <p:sldId id="494" r:id="rId41"/>
    <p:sldId id="479" r:id="rId42"/>
    <p:sldId id="505" r:id="rId43"/>
    <p:sldId id="507" r:id="rId44"/>
    <p:sldId id="488" r:id="rId45"/>
    <p:sldId id="575" r:id="rId46"/>
    <p:sldId id="545" r:id="rId47"/>
    <p:sldId id="546" r:id="rId48"/>
    <p:sldId id="548" r:id="rId49"/>
    <p:sldId id="549" r:id="rId50"/>
    <p:sldId id="550" r:id="rId51"/>
    <p:sldId id="555" r:id="rId52"/>
    <p:sldId id="551" r:id="rId53"/>
    <p:sldId id="554" r:id="rId54"/>
    <p:sldId id="552" r:id="rId55"/>
    <p:sldId id="499" r:id="rId56"/>
    <p:sldId id="587" r:id="rId57"/>
    <p:sldId id="599" r:id="rId58"/>
    <p:sldId id="600" r:id="rId59"/>
    <p:sldId id="601" r:id="rId60"/>
    <p:sldId id="602" r:id="rId61"/>
    <p:sldId id="593" r:id="rId62"/>
    <p:sldId id="594" r:id="rId63"/>
    <p:sldId id="595" r:id="rId64"/>
    <p:sldId id="596" r:id="rId65"/>
    <p:sldId id="597" r:id="rId66"/>
    <p:sldId id="598" r:id="rId67"/>
    <p:sldId id="473" r:id="rId68"/>
    <p:sldId id="543" r:id="rId69"/>
    <p:sldId id="484" r:id="rId70"/>
    <p:sldId id="485" r:id="rId71"/>
    <p:sldId id="490" r:id="rId72"/>
    <p:sldId id="491" r:id="rId73"/>
    <p:sldId id="492" r:id="rId74"/>
    <p:sldId id="541" r:id="rId75"/>
    <p:sldId id="474" r:id="rId76"/>
    <p:sldId id="475" r:id="rId77"/>
    <p:sldId id="477" r:id="rId78"/>
    <p:sldId id="480" r:id="rId79"/>
    <p:sldId id="486" r:id="rId80"/>
    <p:sldId id="461" r:id="rId81"/>
    <p:sldId id="463" r:id="rId82"/>
    <p:sldId id="464" r:id="rId83"/>
    <p:sldId id="495" r:id="rId84"/>
    <p:sldId id="556" r:id="rId85"/>
    <p:sldId id="557" r:id="rId86"/>
    <p:sldId id="558" r:id="rId87"/>
    <p:sldId id="559" r:id="rId88"/>
    <p:sldId id="560" r:id="rId89"/>
    <p:sldId id="561" r:id="rId90"/>
    <p:sldId id="562" r:id="rId91"/>
    <p:sldId id="563" r:id="rId92"/>
    <p:sldId id="564" r:id="rId93"/>
    <p:sldId id="565" r:id="rId94"/>
    <p:sldId id="566" r:id="rId95"/>
    <p:sldId id="567" r:id="rId96"/>
    <p:sldId id="568" r:id="rId97"/>
    <p:sldId id="569" r:id="rId98"/>
    <p:sldId id="570" r:id="rId99"/>
    <p:sldId id="571" r:id="rId100"/>
    <p:sldId id="572" r:id="rId101"/>
    <p:sldId id="573" r:id="rId102"/>
    <p:sldId id="498" r:id="rId103"/>
    <p:sldId id="574" r:id="rId104"/>
    <p:sldId id="264" r:id="rId105"/>
    <p:sldId id="603" r:id="rId106"/>
    <p:sldId id="604" r:id="rId107"/>
    <p:sldId id="447" r:id="rId10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ahra Dsouza" initials="Z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80969" autoAdjust="0"/>
  </p:normalViewPr>
  <p:slideViewPr>
    <p:cSldViewPr snapToGrid="0" snapToObjects="1">
      <p:cViewPr varScale="1">
        <p:scale>
          <a:sx n="74" d="100"/>
          <a:sy n="74" d="100"/>
        </p:scale>
        <p:origin x="-90" y="-414"/>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viewProps" Target="view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handoutMaster" Target="handoutMasters/handoutMaster1.xml"/><Relationship Id="rId115"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rtl="0"/>
          <a:r>
            <a:rPr lang="mk" b="1" i="0" u="sng"/>
            <a:t>Доброволна соработка</a:t>
          </a:r>
          <a:r>
            <a:rPr lang="mk" b="0" i="0" u="none"/>
            <a:t> со законски мандат</a:t>
          </a:r>
          <a:endParaRPr lang="mk" dirty="0"/>
        </a:p>
      </dgm:t>
    </dgm:pt>
    <dgm:pt modelId="{0C454BE4-4A03-458B-8757-F88EEB14AC77}" type="parTrans" cxnId="{367FF254-C9A4-4932-9AC7-4A743CC68763}">
      <dgm:prSet/>
      <dgm:spPr/>
      <dgm:t>
        <a:bodyPr/>
        <a:lstStyle/>
        <a:p>
          <a:endParaRPr lang="mk"/>
        </a:p>
      </dgm:t>
    </dgm:pt>
    <dgm:pt modelId="{6B14AAE7-21E2-449C-9D76-6A1BE137A8B4}" type="sibTrans" cxnId="{367FF254-C9A4-4932-9AC7-4A743CC68763}">
      <dgm:prSet/>
      <dgm:spPr/>
      <dgm:t>
        <a:bodyPr/>
        <a:lstStyle/>
        <a:p>
          <a:endParaRPr lang="mk"/>
        </a:p>
      </dgm:t>
    </dgm:pt>
    <dgm:pt modelId="{E011E8E5-2116-4891-AF84-365D5E4FF14C}">
      <dgm:prSet phldrT="[Text]"/>
      <dgm:spPr/>
      <dgm:t>
        <a:bodyPr/>
        <a:lstStyle/>
        <a:p>
          <a:pPr algn="just" rtl="0"/>
          <a:r>
            <a:rPr lang="mk" b="1" i="0" u="sng"/>
            <a:t>Доброволна соработка со законски мандат</a:t>
          </a:r>
          <a:endParaRPr lang="mk" b="1" u="sng" dirty="0"/>
        </a:p>
      </dgm:t>
    </dgm:pt>
    <dgm:pt modelId="{F06D76BD-A594-424D-81FC-3A18C1966CDF}" type="parTrans" cxnId="{89836BEC-2BD5-40FC-9CCE-ACA22E379128}">
      <dgm:prSet/>
      <dgm:spPr/>
      <dgm:t>
        <a:bodyPr/>
        <a:lstStyle/>
        <a:p>
          <a:endParaRPr lang="mk"/>
        </a:p>
      </dgm:t>
    </dgm:pt>
    <dgm:pt modelId="{0C3F2DE9-9C36-45B8-AC94-4FD538B3ED87}" type="sibTrans" cxnId="{89836BEC-2BD5-40FC-9CCE-ACA22E379128}">
      <dgm:prSet/>
      <dgm:spPr/>
      <dgm:t>
        <a:bodyPr/>
        <a:lstStyle/>
        <a:p>
          <a:endParaRPr lang="mk"/>
        </a:p>
      </dgm:t>
    </dgm:pt>
    <dgm:pt modelId="{4011865C-D35B-426C-A57F-E2F8F1C16EC4}">
      <dgm:prSet phldrT="[Text]"/>
      <dgm:spPr/>
      <dgm:t>
        <a:bodyPr/>
        <a:lstStyle/>
        <a:p>
          <a:pPr algn="just" rtl="0"/>
          <a:r>
            <a:rPr lang="mk" b="1" i="0" u="sng"/>
            <a:t>Доброволна соработка без оглед на законскиот мандат </a:t>
          </a:r>
          <a:r>
            <a:rPr lang="mk" b="0" i="0" u="none"/>
            <a:t>(по можност со законски енејблери)</a:t>
          </a:r>
          <a:endParaRPr lang="mk" dirty="0"/>
        </a:p>
      </dgm:t>
    </dgm:pt>
    <dgm:pt modelId="{620D0191-344E-43A2-8BDA-D1CEE275FC40}" type="parTrans" cxnId="{E72AF96E-20CC-44F8-9313-6C6BF6CB81CC}">
      <dgm:prSet/>
      <dgm:spPr/>
      <dgm:t>
        <a:bodyPr/>
        <a:lstStyle/>
        <a:p>
          <a:endParaRPr lang="mk"/>
        </a:p>
      </dgm:t>
    </dgm:pt>
    <dgm:pt modelId="{19A628CC-93EF-4EF0-98CA-31F58D478B7A}" type="sibTrans" cxnId="{E72AF96E-20CC-44F8-9313-6C6BF6CB81CC}">
      <dgm:prSet/>
      <dgm:spPr/>
      <dgm:t>
        <a:bodyPr/>
        <a:lstStyle/>
        <a:p>
          <a:endParaRPr lang="mk"/>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dgm:presLayoutVars>
          <dgm:bulletEnabled val="1"/>
        </dgm:presLayoutVars>
      </dgm:prSet>
      <dgm:spPr/>
      <dgm:t>
        <a:bodyPr/>
        <a:lstStyle/>
        <a:p>
          <a:endParaRPr lang="mk"/>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mk"/>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mk"/>
        </a:p>
      </dgm:t>
    </dgm:pt>
  </dgm:ptLst>
  <dgm:cxnLst>
    <dgm:cxn modelId="{89836BEC-2BD5-40FC-9CCE-ACA22E379128}" srcId="{388B850C-5D29-403E-AB03-D48CBA291330}" destId="{E011E8E5-2116-4891-AF84-365D5E4FF14C}" srcOrd="1" destOrd="0" parTransId="{F06D76BD-A594-424D-81FC-3A18C1966CDF}" sibTransId="{0C3F2DE9-9C36-45B8-AC94-4FD538B3ED87}"/>
    <dgm:cxn modelId="{E72AF96E-20CC-44F8-9313-6C6BF6CB81CC}" srcId="{388B850C-5D29-403E-AB03-D48CBA291330}" destId="{4011865C-D35B-426C-A57F-E2F8F1C16EC4}" srcOrd="2" destOrd="0" parTransId="{620D0191-344E-43A2-8BDA-D1CEE275FC40}" sibTransId="{19A628CC-93EF-4EF0-98CA-31F58D478B7A}"/>
    <dgm:cxn modelId="{F17752AB-E7BB-453B-A6F7-8DD9F7C12736}" type="presOf" srcId="{ADB1028C-1369-42B9-BB72-19AF1F4894F6}" destId="{770AABD4-E811-4272-BF10-7BDA78FD4DE0}" srcOrd="0" destOrd="0" presId="urn:microsoft.com/office/officeart/2005/8/layout/arrow2"/>
    <dgm:cxn modelId="{3FC77600-9BA8-4415-8146-7D3482B775F3}" type="presOf" srcId="{4011865C-D35B-426C-A57F-E2F8F1C16EC4}" destId="{54FA3089-450C-4953-BBD4-2ED812225A7E}" srcOrd="0" destOrd="0" presId="urn:microsoft.com/office/officeart/2005/8/layout/arrow2"/>
    <dgm:cxn modelId="{561E4F04-9F96-4C4D-9170-09629070CE86}" type="presOf" srcId="{E011E8E5-2116-4891-AF84-365D5E4FF14C}" destId="{58211350-30BF-450A-8758-89D396676A3C}" srcOrd="0" destOrd="0" presId="urn:microsoft.com/office/officeart/2005/8/layout/arrow2"/>
    <dgm:cxn modelId="{7F6CE701-8621-4E82-99E1-1BD2D90F4401}" type="presOf" srcId="{388B850C-5D29-403E-AB03-D48CBA291330}" destId="{628A16A1-9B6C-41A0-9E97-12C4110CDF45}"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B5906E50-7A46-42AA-A6A1-4FA8EC192FED}" type="presParOf" srcId="{628A16A1-9B6C-41A0-9E97-12C4110CDF45}" destId="{E7800EAA-A10C-4DC1-95A9-770E065063FD}" srcOrd="0" destOrd="0" presId="urn:microsoft.com/office/officeart/2005/8/layout/arrow2"/>
    <dgm:cxn modelId="{CA494F9D-6973-49E1-9291-E1BCFF002E23}" type="presParOf" srcId="{628A16A1-9B6C-41A0-9E97-12C4110CDF45}" destId="{CDE8FB05-52F1-47FC-A2AB-C234B7EF5917}" srcOrd="1" destOrd="0" presId="urn:microsoft.com/office/officeart/2005/8/layout/arrow2"/>
    <dgm:cxn modelId="{FCC41E68-6FD7-4021-9190-C11EB198C529}" type="presParOf" srcId="{CDE8FB05-52F1-47FC-A2AB-C234B7EF5917}" destId="{BE33558A-DC4C-4FDB-B864-45FE9E1BD890}" srcOrd="0" destOrd="0" presId="urn:microsoft.com/office/officeart/2005/8/layout/arrow2"/>
    <dgm:cxn modelId="{E748DCC9-10C9-4127-AA2F-7399B448E07A}" type="presParOf" srcId="{CDE8FB05-52F1-47FC-A2AB-C234B7EF5917}" destId="{770AABD4-E811-4272-BF10-7BDA78FD4DE0}" srcOrd="1" destOrd="0" presId="urn:microsoft.com/office/officeart/2005/8/layout/arrow2"/>
    <dgm:cxn modelId="{2D4D04D7-E804-4574-8B5D-544BD15F5956}" type="presParOf" srcId="{CDE8FB05-52F1-47FC-A2AB-C234B7EF5917}" destId="{CFF06B7C-37D8-441C-B976-4A4262887E62}" srcOrd="2" destOrd="0" presId="urn:microsoft.com/office/officeart/2005/8/layout/arrow2"/>
    <dgm:cxn modelId="{7504B5E5-C730-40B3-A3CE-6304E0E2882C}" type="presParOf" srcId="{CDE8FB05-52F1-47FC-A2AB-C234B7EF5917}" destId="{58211350-30BF-450A-8758-89D396676A3C}" srcOrd="3" destOrd="0" presId="urn:microsoft.com/office/officeart/2005/8/layout/arrow2"/>
    <dgm:cxn modelId="{A554B665-08DF-4B64-B0AF-09D55B64CBA9}" type="presParOf" srcId="{CDE8FB05-52F1-47FC-A2AB-C234B7EF5917}" destId="{4CEC79C7-DDF2-408C-9EA1-8B48B1B783CD}" srcOrd="4" destOrd="0" presId="urn:microsoft.com/office/officeart/2005/8/layout/arrow2"/>
    <dgm:cxn modelId="{6F9559C0-F8D4-42DE-962E-DFAAF3C30B6A}"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rtl="0"/>
          <a:r>
            <a:rPr lang="mk" b="0" i="0" u="none"/>
            <a:t>Задолжителна соработка со законски мандат (во согласност со договор за меѓусебна правна помош; или наредба за давање податоци)</a:t>
          </a:r>
          <a:endParaRPr lang="mk" dirty="0"/>
        </a:p>
      </dgm:t>
    </dgm:pt>
    <dgm:pt modelId="{0C454BE4-4A03-458B-8757-F88EEB14AC77}" type="parTrans" cxnId="{367FF254-C9A4-4932-9AC7-4A743CC68763}">
      <dgm:prSet/>
      <dgm:spPr/>
      <dgm:t>
        <a:bodyPr/>
        <a:lstStyle/>
        <a:p>
          <a:endParaRPr lang="mk"/>
        </a:p>
      </dgm:t>
    </dgm:pt>
    <dgm:pt modelId="{6B14AAE7-21E2-449C-9D76-6A1BE137A8B4}" type="sibTrans" cxnId="{367FF254-C9A4-4932-9AC7-4A743CC68763}">
      <dgm:prSet/>
      <dgm:spPr/>
      <dgm:t>
        <a:bodyPr/>
        <a:lstStyle/>
        <a:p>
          <a:endParaRPr lang="mk"/>
        </a:p>
      </dgm:t>
    </dgm:pt>
    <dgm:pt modelId="{E011E8E5-2116-4891-AF84-365D5E4FF14C}">
      <dgm:prSet phldrT="[Text]"/>
      <dgm:spPr/>
      <dgm:t>
        <a:bodyPr/>
        <a:lstStyle/>
        <a:p>
          <a:pPr algn="just" rtl="0"/>
          <a:r>
            <a:rPr lang="mk" b="0" i="0" u="none"/>
            <a:t>Доброволна соработка со законски мандат (на пример, член 32 од Конвенцијата од Будимпешта)</a:t>
          </a:r>
          <a:endParaRPr lang="mk" dirty="0"/>
        </a:p>
      </dgm:t>
    </dgm:pt>
    <dgm:pt modelId="{F06D76BD-A594-424D-81FC-3A18C1966CDF}" type="parTrans" cxnId="{89836BEC-2BD5-40FC-9CCE-ACA22E379128}">
      <dgm:prSet/>
      <dgm:spPr/>
      <dgm:t>
        <a:bodyPr/>
        <a:lstStyle/>
        <a:p>
          <a:endParaRPr lang="mk"/>
        </a:p>
      </dgm:t>
    </dgm:pt>
    <dgm:pt modelId="{0C3F2DE9-9C36-45B8-AC94-4FD538B3ED87}" type="sibTrans" cxnId="{89836BEC-2BD5-40FC-9CCE-ACA22E379128}">
      <dgm:prSet/>
      <dgm:spPr/>
      <dgm:t>
        <a:bodyPr/>
        <a:lstStyle/>
        <a:p>
          <a:endParaRPr lang="mk"/>
        </a:p>
      </dgm:t>
    </dgm:pt>
    <dgm:pt modelId="{4011865C-D35B-426C-A57F-E2F8F1C16EC4}">
      <dgm:prSet phldrT="[Text]"/>
      <dgm:spPr/>
      <dgm:t>
        <a:bodyPr/>
        <a:lstStyle/>
        <a:p>
          <a:pPr algn="just" rtl="0"/>
          <a:r>
            <a:rPr lang="mk" b="0" i="0" u="none"/>
            <a:t>Доброволна соработка без оглед на законскиот мандат (директна соработка со странски провајдери на услуги)</a:t>
          </a:r>
          <a:endParaRPr lang="mk" dirty="0"/>
        </a:p>
      </dgm:t>
    </dgm:pt>
    <dgm:pt modelId="{620D0191-344E-43A2-8BDA-D1CEE275FC40}" type="parTrans" cxnId="{E72AF96E-20CC-44F8-9313-6C6BF6CB81CC}">
      <dgm:prSet/>
      <dgm:spPr/>
      <dgm:t>
        <a:bodyPr/>
        <a:lstStyle/>
        <a:p>
          <a:endParaRPr lang="mk"/>
        </a:p>
      </dgm:t>
    </dgm:pt>
    <dgm:pt modelId="{19A628CC-93EF-4EF0-98CA-31F58D478B7A}" type="sibTrans" cxnId="{E72AF96E-20CC-44F8-9313-6C6BF6CB81CC}">
      <dgm:prSet/>
      <dgm:spPr/>
      <dgm:t>
        <a:bodyPr/>
        <a:lstStyle/>
        <a:p>
          <a:endParaRPr lang="mk"/>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custScaleY="157976">
        <dgm:presLayoutVars>
          <dgm:bulletEnabled val="1"/>
        </dgm:presLayoutVars>
      </dgm:prSet>
      <dgm:spPr/>
      <dgm:t>
        <a:bodyPr/>
        <a:lstStyle/>
        <a:p>
          <a:endParaRPr lang="mk"/>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mk"/>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mk"/>
        </a:p>
      </dgm:t>
    </dgm:pt>
  </dgm:ptLst>
  <dgm:cxnLst>
    <dgm:cxn modelId="{89836BEC-2BD5-40FC-9CCE-ACA22E379128}" srcId="{388B850C-5D29-403E-AB03-D48CBA291330}" destId="{E011E8E5-2116-4891-AF84-365D5E4FF14C}" srcOrd="1" destOrd="0" parTransId="{F06D76BD-A594-424D-81FC-3A18C1966CDF}" sibTransId="{0C3F2DE9-9C36-45B8-AC94-4FD538B3ED87}"/>
    <dgm:cxn modelId="{E72AF96E-20CC-44F8-9313-6C6BF6CB81CC}" srcId="{388B850C-5D29-403E-AB03-D48CBA291330}" destId="{4011865C-D35B-426C-A57F-E2F8F1C16EC4}" srcOrd="2" destOrd="0" parTransId="{620D0191-344E-43A2-8BDA-D1CEE275FC40}" sibTransId="{19A628CC-93EF-4EF0-98CA-31F58D478B7A}"/>
    <dgm:cxn modelId="{52073A56-EFB2-456E-9129-F7F46C28BE93}" type="presOf" srcId="{4011865C-D35B-426C-A57F-E2F8F1C16EC4}" destId="{54FA3089-450C-4953-BBD4-2ED812225A7E}" srcOrd="0" destOrd="0" presId="urn:microsoft.com/office/officeart/2005/8/layout/arrow2"/>
    <dgm:cxn modelId="{1C85B799-E9F1-488B-83E1-2AC910F8002E}" type="presOf" srcId="{ADB1028C-1369-42B9-BB72-19AF1F4894F6}" destId="{770AABD4-E811-4272-BF10-7BDA78FD4DE0}" srcOrd="0" destOrd="0" presId="urn:microsoft.com/office/officeart/2005/8/layout/arrow2"/>
    <dgm:cxn modelId="{6AF663A8-8B38-4111-A3F6-1F789ACBD6F0}" type="presOf" srcId="{E011E8E5-2116-4891-AF84-365D5E4FF14C}" destId="{58211350-30BF-450A-8758-89D396676A3C}"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A7792EB9-FC6E-4137-BC3F-7569C95C0041}" type="presOf" srcId="{388B850C-5D29-403E-AB03-D48CBA291330}" destId="{628A16A1-9B6C-41A0-9E97-12C4110CDF45}" srcOrd="0" destOrd="0" presId="urn:microsoft.com/office/officeart/2005/8/layout/arrow2"/>
    <dgm:cxn modelId="{C828DE6D-5532-4ACC-99F1-A44802FDF0E7}" type="presParOf" srcId="{628A16A1-9B6C-41A0-9E97-12C4110CDF45}" destId="{E7800EAA-A10C-4DC1-95A9-770E065063FD}" srcOrd="0" destOrd="0" presId="urn:microsoft.com/office/officeart/2005/8/layout/arrow2"/>
    <dgm:cxn modelId="{E32E0658-7F4A-4690-AEB1-5FDC2D3FDADD}" type="presParOf" srcId="{628A16A1-9B6C-41A0-9E97-12C4110CDF45}" destId="{CDE8FB05-52F1-47FC-A2AB-C234B7EF5917}" srcOrd="1" destOrd="0" presId="urn:microsoft.com/office/officeart/2005/8/layout/arrow2"/>
    <dgm:cxn modelId="{39DA6E50-0D68-4B26-B137-97448D93FC0B}" type="presParOf" srcId="{CDE8FB05-52F1-47FC-A2AB-C234B7EF5917}" destId="{BE33558A-DC4C-4FDB-B864-45FE9E1BD890}" srcOrd="0" destOrd="0" presId="urn:microsoft.com/office/officeart/2005/8/layout/arrow2"/>
    <dgm:cxn modelId="{7B77E734-DC57-467C-8A38-32C326566471}" type="presParOf" srcId="{CDE8FB05-52F1-47FC-A2AB-C234B7EF5917}" destId="{770AABD4-E811-4272-BF10-7BDA78FD4DE0}" srcOrd="1" destOrd="0" presId="urn:microsoft.com/office/officeart/2005/8/layout/arrow2"/>
    <dgm:cxn modelId="{32F68295-CB4C-40A3-B6EA-F3E82956D25C}" type="presParOf" srcId="{CDE8FB05-52F1-47FC-A2AB-C234B7EF5917}" destId="{CFF06B7C-37D8-441C-B976-4A4262887E62}" srcOrd="2" destOrd="0" presId="urn:microsoft.com/office/officeart/2005/8/layout/arrow2"/>
    <dgm:cxn modelId="{35AEE971-6B9F-4281-B5AE-0452854D3185}" type="presParOf" srcId="{CDE8FB05-52F1-47FC-A2AB-C234B7EF5917}" destId="{58211350-30BF-450A-8758-89D396676A3C}" srcOrd="3" destOrd="0" presId="urn:microsoft.com/office/officeart/2005/8/layout/arrow2"/>
    <dgm:cxn modelId="{CA7A0211-C5AC-4A63-8155-35A4F07568E2}" type="presParOf" srcId="{CDE8FB05-52F1-47FC-A2AB-C234B7EF5917}" destId="{4CEC79C7-DDF2-408C-9EA1-8B48B1B783CD}" srcOrd="4" destOrd="0" presId="urn:microsoft.com/office/officeart/2005/8/layout/arrow2"/>
    <dgm:cxn modelId="{50400D57-256C-40E3-A405-45F4D90BEC14}"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30EC5B9-F61F-9249-A658-0F2D6B7F667A}" type="datetimeFigureOut">
              <a:rPr lang="en-US" smtClean="0"/>
              <a:pPr/>
              <a:t>11/9/2017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6C0AAD-8443-9D4A-94B7-EFA286386D47}" type="slidenum">
              <a:rPr lang="en-US" smtClean="0"/>
              <a:pPr/>
              <a:t>‹#›</a:t>
            </a:fld>
            <a:endParaRPr lang="en-US"/>
          </a:p>
        </p:txBody>
      </p:sp>
    </p:spTree>
    <p:extLst>
      <p:ext uri="{BB962C8B-B14F-4D97-AF65-F5344CB8AC3E}">
        <p14:creationId xmlns:p14="http://schemas.microsoft.com/office/powerpoint/2010/main" val="41140073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541D7-08E2-C04F-88F4-7F9390566DF9}" type="datetimeFigureOut">
              <a:rPr lang="en-US" smtClean="0"/>
              <a:pPr/>
              <a:t>11/9/2017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221978-7AB2-D644-A1FF-AF545A1745C1}" type="slidenum">
              <a:rPr lang="en-US" smtClean="0"/>
              <a:pPr/>
              <a:t>‹#›</a:t>
            </a:fld>
            <a:endParaRPr lang="en-US"/>
          </a:p>
        </p:txBody>
      </p:sp>
    </p:spTree>
    <p:extLst>
      <p:ext uri="{BB962C8B-B14F-4D97-AF65-F5344CB8AC3E}">
        <p14:creationId xmlns:p14="http://schemas.microsoft.com/office/powerpoint/2010/main" val="3092087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mk" sz="1200" b="1" i="0" u="none" kern="1200">
                <a:solidFill>
                  <a:schemeClr val="tx1"/>
                </a:solidFill>
                <a:latin typeface="+mn-lt"/>
                <a:ea typeface="+mn-ea"/>
                <a:cs typeface="+mn-cs"/>
              </a:rPr>
              <a:t>Соработка со индустријата</a:t>
            </a:r>
            <a:endParaRPr lang="mk" sz="1200" kern="1200" dirty="0" smtClean="0">
              <a:solidFill>
                <a:schemeClr val="tx1"/>
              </a:solidFill>
              <a:latin typeface="+mn-lt"/>
              <a:ea typeface="+mn-ea"/>
              <a:cs typeface="+mn-cs"/>
            </a:endParaRPr>
          </a:p>
          <a:p>
            <a:pPr algn="l" rtl="0"/>
            <a:r>
              <a:rPr lang="mk" sz="1200" b="0" i="0" u="none" kern="1200">
                <a:solidFill>
                  <a:schemeClr val="tx1"/>
                </a:solidFill>
                <a:latin typeface="+mn-lt"/>
                <a:ea typeface="+mn-ea"/>
                <a:cs typeface="+mn-cs"/>
              </a:rPr>
              <a:t>Цел на оваа сесија е да им се даде на инструкторите рамка за разработка на материјал за обука што треба да се презентира како дел од поширока програма. Од суштинско значење е судиите и обвинителите да имаат познавања за достапните начини и канали на соработка со приватниот сектор за цели на борбата против компјутерски криминал. Оваа сесија дава преглед на овие методи. Презентацијата во PowerPoint е дадена како ресурс за инструкторите за да ја користат, ако сметаат дека е потребно. </a:t>
            </a:r>
            <a:endParaRPr lang="mk"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1</a:t>
            </a:fld>
            <a:endParaRPr lang="mk" dirty="0"/>
          </a:p>
        </p:txBody>
      </p:sp>
    </p:spTree>
    <p:extLst>
      <p:ext uri="{BB962C8B-B14F-4D97-AF65-F5344CB8AC3E}">
        <p14:creationId xmlns:p14="http://schemas.microsoft.com/office/powerpoint/2010/main" val="2800725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rtl="0"/>
            <a:r>
              <a:rPr lang="mk" b="0" i="0" u="none"/>
              <a:t>Инструкторот треба да ги објасни информациите за претплатникот како информанции со кои се идентификува корисниот на конкретни IP или IP што ги користат определени лица (вклучително и податоци од регистратори за регистранти на домен).Инструкторот треба да користи примери на информации за претплатникот (како што се име на претплатникот, адреса, информации за сметки за плаќање итн.) за да го објасни опсегот на информациите за претплатникот. Во оваа фаза инструкторот треба да го нагласи и значењето на информациите за претплатникот за цели на истрагата. Во прелиминарната фаза на истрагата информациите за претплатникот се суштински за цели на идентификување и добивање информации за потенцијални осомничени лица. Генерално, како што понатаму ќе видат учесниците, провајдерите на услуги во САД им даваат пристап до информациите за претплатници на странски агенции за спроведување на законот полесно отколку до податоци за сообраќајот и содржински податоци.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11</a:t>
            </a:fld>
            <a:endParaRPr lang="mk"/>
          </a:p>
        </p:txBody>
      </p:sp>
    </p:spTree>
    <p:extLst>
      <p:ext uri="{BB962C8B-B14F-4D97-AF65-F5344CB8AC3E}">
        <p14:creationId xmlns:p14="http://schemas.microsoft.com/office/powerpoint/2010/main" val="388900742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mk" sz="1200" b="0" i="0" u="none" kern="1200">
                <a:solidFill>
                  <a:schemeClr val="tx1"/>
                </a:solidFill>
                <a:latin typeface="+mn-lt"/>
                <a:ea typeface="+mn-ea"/>
                <a:cs typeface="+mn-cs"/>
              </a:rPr>
              <a:t>Важно е и инструкторот и учесниците да разберат кои се целите на сесијата. Овие цели би требало да им бидат детално објаснети на учесниците пред почетокот на сесијата, со користење на информациите од слајдот. Слајдот ќе се повтори на крајот од часот за цели на повторување на сесијата.</a:t>
            </a:r>
            <a:endParaRPr lang="mk"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105</a:t>
            </a:fld>
            <a:endParaRPr lang="mk" dirty="0"/>
          </a:p>
        </p:txBody>
      </p:sp>
    </p:spTree>
    <p:extLst>
      <p:ext uri="{BB962C8B-B14F-4D97-AF65-F5344CB8AC3E}">
        <p14:creationId xmlns:p14="http://schemas.microsoft.com/office/powerpoint/2010/main" val="81643789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mk" sz="1200" b="0" i="0" u="none" kern="1200">
                <a:solidFill>
                  <a:schemeClr val="tx1"/>
                </a:solidFill>
                <a:latin typeface="+mn-lt"/>
                <a:ea typeface="+mn-ea"/>
                <a:cs typeface="+mn-cs"/>
              </a:rPr>
              <a:t>Важно е и инструкторот и учесниците да разберат кои се целите на сесијата. Овие цели би требало да им бидат детално објаснети на учесниците пред почетокот на сесијата, со користење на информациите од слајдот. Слајдот ќе се повтори на крајот од часот за цели на повторување на сесијата.</a:t>
            </a:r>
            <a:endParaRPr lang="mk"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106</a:t>
            </a:fld>
            <a:endParaRPr lang="mk" dirty="0"/>
          </a:p>
        </p:txBody>
      </p:sp>
    </p:spTree>
    <p:extLst>
      <p:ext uri="{BB962C8B-B14F-4D97-AF65-F5344CB8AC3E}">
        <p14:creationId xmlns:p14="http://schemas.microsoft.com/office/powerpoint/2010/main" val="81643789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mk" sz="1200" b="0" i="0" u="none" kern="1200" dirty="0">
                <a:solidFill>
                  <a:schemeClr val="tx1"/>
                </a:solidFill>
                <a:effectLst/>
                <a:latin typeface="+mn-lt"/>
                <a:ea typeface="+mn-ea"/>
                <a:cs typeface="+mn-cs"/>
              </a:rPr>
              <a:t>Инструкторот треба да им овозможи на учесниците да поставуваат прашања што можеби ги имаат во врска со часот. </a:t>
            </a:r>
          </a:p>
          <a:p>
            <a:endParaRPr lang="mk" sz="1200" kern="1200" dirty="0" smtClean="0">
              <a:solidFill>
                <a:schemeClr val="tx1"/>
              </a:solidFill>
              <a:effectLst/>
              <a:latin typeface="+mn-lt"/>
              <a:ea typeface="+mn-ea"/>
              <a:cs typeface="+mn-cs"/>
            </a:endParaRPr>
          </a:p>
          <a:p>
            <a:pPr algn="l" rtl="0"/>
            <a:r>
              <a:rPr lang="mk" sz="1200" b="1" i="0" u="none" kern="1200" dirty="0">
                <a:solidFill>
                  <a:schemeClr val="tx1"/>
                </a:solidFill>
                <a:effectLst/>
                <a:latin typeface="+mn-lt"/>
                <a:ea typeface="+mn-ea"/>
                <a:cs typeface="+mn-cs"/>
              </a:rPr>
              <a:t>Практични вежби </a:t>
            </a:r>
            <a:r>
              <a:rPr lang="mk" sz="1200" b="0" i="0" u="none" kern="1200" dirty="0">
                <a:solidFill>
                  <a:schemeClr val="tx1"/>
                </a:solidFill>
                <a:effectLst/>
                <a:latin typeface="+mn-lt"/>
                <a:ea typeface="+mn-ea"/>
                <a:cs typeface="+mn-cs"/>
              </a:rPr>
              <a:t>(ако е применливо)</a:t>
            </a:r>
            <a:endParaRPr lang="mk" sz="1200" kern="1200" dirty="0" smtClean="0">
              <a:solidFill>
                <a:schemeClr val="tx1"/>
              </a:solidFill>
              <a:effectLst/>
              <a:latin typeface="+mn-lt"/>
              <a:ea typeface="+mn-ea"/>
              <a:cs typeface="+mn-cs"/>
            </a:endParaRPr>
          </a:p>
          <a:p>
            <a:pPr algn="l" rtl="0"/>
            <a:r>
              <a:rPr lang="mk" sz="1200" b="0" i="0" u="none" kern="1200" dirty="0">
                <a:solidFill>
                  <a:schemeClr val="tx1"/>
                </a:solidFill>
                <a:effectLst/>
                <a:latin typeface="+mn-lt"/>
                <a:ea typeface="+mn-ea"/>
                <a:cs typeface="+mn-cs"/>
              </a:rPr>
              <a:t>За оваа лекција не се предвидени други практични вежби. Меѓутоа, оваа сесија е планирана како интерактивна и вклучени се студии на случај за кои ќе се дискутира меѓу учесниците. </a:t>
            </a:r>
          </a:p>
          <a:p>
            <a:endParaRPr lang="mk" sz="1200" kern="1200" dirty="0" smtClean="0">
              <a:solidFill>
                <a:schemeClr val="tx1"/>
              </a:solidFill>
              <a:effectLst/>
              <a:latin typeface="+mn-lt"/>
              <a:ea typeface="+mn-ea"/>
              <a:cs typeface="+mn-cs"/>
            </a:endParaRPr>
          </a:p>
          <a:p>
            <a:pPr algn="l" rtl="0"/>
            <a:r>
              <a:rPr lang="mk" sz="1200" b="1" i="0" u="none" kern="1200" dirty="0">
                <a:solidFill>
                  <a:schemeClr val="tx1"/>
                </a:solidFill>
                <a:effectLst/>
                <a:latin typeface="+mn-lt"/>
                <a:ea typeface="+mn-ea"/>
                <a:cs typeface="+mn-cs"/>
              </a:rPr>
              <a:t>Проверка на знаењето</a:t>
            </a:r>
            <a:r>
              <a:rPr lang="mk" sz="1200" b="0" i="0" u="none" kern="1200" dirty="0">
                <a:solidFill>
                  <a:schemeClr val="tx1"/>
                </a:solidFill>
                <a:effectLst/>
                <a:latin typeface="+mn-lt"/>
                <a:ea typeface="+mn-ea"/>
                <a:cs typeface="+mn-cs"/>
              </a:rPr>
              <a:t> </a:t>
            </a:r>
            <a:endParaRPr lang="mk" sz="1200" kern="1200" dirty="0" smtClean="0">
              <a:solidFill>
                <a:schemeClr val="tx1"/>
              </a:solidFill>
              <a:effectLst/>
              <a:latin typeface="+mn-lt"/>
              <a:ea typeface="+mn-ea"/>
              <a:cs typeface="+mn-cs"/>
            </a:endParaRPr>
          </a:p>
          <a:p>
            <a:pPr algn="l" rtl="0"/>
            <a:r>
              <a:rPr lang="mk" sz="1200" b="0" i="0" u="none" kern="1200" dirty="0">
                <a:solidFill>
                  <a:schemeClr val="tx1"/>
                </a:solidFill>
                <a:effectLst/>
                <a:latin typeface="+mn-lt"/>
                <a:ea typeface="+mn-ea"/>
                <a:cs typeface="+mn-cs"/>
              </a:rPr>
              <a:t>За овој час не е предвидена посебна проверка на знаењето</a:t>
            </a:r>
            <a:r>
              <a:rPr lang="mk" sz="1200" b="0" i="0" u="none" kern="1200" dirty="0" smtClean="0">
                <a:solidFill>
                  <a:schemeClr val="tx1"/>
                </a:solidFill>
                <a:effectLst/>
                <a:latin typeface="+mn-lt"/>
                <a:ea typeface="+mn-ea"/>
                <a:cs typeface="+mn-cs"/>
              </a:rPr>
              <a:t>. Меѓутоа</a:t>
            </a:r>
            <a:r>
              <a:rPr lang="mk" sz="1200" b="0" i="0" u="none" kern="1200" dirty="0">
                <a:solidFill>
                  <a:schemeClr val="tx1"/>
                </a:solidFill>
                <a:effectLst/>
                <a:latin typeface="+mn-lt"/>
                <a:ea typeface="+mn-ea"/>
                <a:cs typeface="+mn-cs"/>
              </a:rPr>
              <a:t>, инструкторот може да поставува прашања на крајот од часот.</a:t>
            </a:r>
            <a:endParaRPr lang="mk" sz="1200" kern="1200" dirty="0" smtClean="0">
              <a:solidFill>
                <a:schemeClr val="tx1"/>
              </a:solidFill>
              <a:effectLst/>
              <a:latin typeface="+mn-lt"/>
              <a:ea typeface="+mn-ea"/>
              <a:cs typeface="+mn-cs"/>
            </a:endParaRPr>
          </a:p>
          <a:p>
            <a:endParaRPr lang="mk" dirty="0"/>
          </a:p>
        </p:txBody>
      </p:sp>
      <p:sp>
        <p:nvSpPr>
          <p:cNvPr id="4" name="Slide Number Placeholder 3"/>
          <p:cNvSpPr>
            <a:spLocks noGrp="1"/>
          </p:cNvSpPr>
          <p:nvPr>
            <p:ph type="sldNum" sz="quarter" idx="10"/>
          </p:nvPr>
        </p:nvSpPr>
        <p:spPr/>
        <p:txBody>
          <a:bodyPr/>
          <a:lstStyle/>
          <a:p>
            <a:pPr algn="l" rtl="0"/>
            <a:fld id="{D4504A11-3BA0-4461-A1C5-454F02F9540C}" type="slidenum">
              <a:rPr/>
              <a:pPr/>
              <a:t>107</a:t>
            </a:fld>
            <a:endParaRPr lang="mk"/>
          </a:p>
        </p:txBody>
      </p:sp>
    </p:spTree>
    <p:extLst>
      <p:ext uri="{BB962C8B-B14F-4D97-AF65-F5344CB8AC3E}">
        <p14:creationId xmlns:p14="http://schemas.microsoft.com/office/powerpoint/2010/main" val="3868169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mk" b="0" i="0" u="none"/>
              <a:t>Инструкторот треба да го објасни значењето на терминот „податоци за сообраќајот“ - податоците за сообраќајот се анонимни датотеки со записници/дневници што ги евидентираат активностите на оперативниот систем на компјутерските системи или комуникацијата меѓу компјутерските системи. Инструкторот, исто така, треба да го нагласи значењето на податоците за сообраќајот за цели на истрага и на процедуралните овластувања во домашното право што се специфични за податоците за сообраќајот (на пример, експедитивно зачувување и делумно обелоденување на податоците за сообраќајот и за собирање податоци за сообраќајот во реално време). Важно е учесниците да разберат дека податоците за сообраќајот се податоци од дневници, што укажува на одредени детали во однос на комуникацијата (на пример, потеклото, дестинацијата, рутата, времето, датумот, големината, траењето или видот на основната услуга).</a:t>
            </a:r>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12</a:t>
            </a:fld>
            <a:endParaRPr lang="mk"/>
          </a:p>
        </p:txBody>
      </p:sp>
    </p:spTree>
    <p:extLst>
      <p:ext uri="{BB962C8B-B14F-4D97-AF65-F5344CB8AC3E}">
        <p14:creationId xmlns:p14="http://schemas.microsoft.com/office/powerpoint/2010/main" val="1349628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a:t>Инструкторот треба да го објасни терминот „содржински податоци“. Може да биде корисно инструкторот да се фокусира на примери на содржински податоци за да може учесниците да го разберат нивниот опсег. Важно е инструкторот да нагласи дека содржинските податоци се најчувствителни во однос на приватноста бидејќи тоа не се анонимни податоци и содржат фактичка комуникациска содржина и/или пораки или информации што се пренесуваат.</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13</a:t>
            </a:fld>
            <a:endParaRPr lang="mk"/>
          </a:p>
        </p:txBody>
      </p:sp>
    </p:spTree>
    <p:extLst>
      <p:ext uri="{BB962C8B-B14F-4D97-AF65-F5344CB8AC3E}">
        <p14:creationId xmlns:p14="http://schemas.microsoft.com/office/powerpoint/2010/main" val="2019995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a:t>Инструкторот треба да го објасни значењето на податоците што се чуваат во облак. Може да биде корисно да се укаже на популарните услуги на чување во облак за да може учесниците да ја разберат оваа релативно нова технологија. Голем дел од проблемот поврзан со соработката со индустријата е во тоа што податоците што се во поседување или под контрола на индустријата често се во форма на податоци во облак складирани во друга јурисдикција. Затоа е важно да им се објасни на учесниците што се податоци што се чуваат во облак.</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14</a:t>
            </a:fld>
            <a:endParaRPr lang="mk"/>
          </a:p>
        </p:txBody>
      </p:sp>
    </p:spTree>
    <p:extLst>
      <p:ext uri="{BB962C8B-B14F-4D97-AF65-F5344CB8AC3E}">
        <p14:creationId xmlns:p14="http://schemas.microsoft.com/office/powerpoint/2010/main" val="1748905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baseline="0"/>
              <a:t>Инструкторот треба да ѝ упати на Групата за докази што се чуваат во облак (Cloud Evidence Group (CEG)), работна група на Комитетот за компјутерски криминал (T-CY) на Советот на Европа пред да премине на следните слајдови на кои се опишува како податоците што се чуваат во облак се разликуваат од конвенционалните компјутерски податоци. </a:t>
            </a:r>
          </a:p>
          <a:p>
            <a:endParaRPr lang="mk" baseline="0" dirty="0" smtClean="0"/>
          </a:p>
          <a:p>
            <a:pPr algn="l" rtl="0"/>
            <a:r>
              <a:rPr lang="mk" b="0" i="0" u="none" baseline="0"/>
              <a:t>Повеќе информации за CEG: http://www.coe.int/en/web/cybercrime/ceg</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15</a:t>
            </a:fld>
            <a:endParaRPr lang="mk"/>
          </a:p>
        </p:txBody>
      </p:sp>
    </p:spTree>
    <p:extLst>
      <p:ext uri="{BB962C8B-B14F-4D97-AF65-F5344CB8AC3E}">
        <p14:creationId xmlns:p14="http://schemas.microsoft.com/office/powerpoint/2010/main" val="3189028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a:t>Во оваа фаза на лекцијата инструкторот треба да објасни некои клучни предизвици што се појавуваат како резултат на чувањето на податоци во облак и чувањето на податоци на далечина, со кои се соочила Групата за докази што се чуваат во облак. Посебни проблеми, вклучително и прашања на јурисдикцијата, кои правила на пристап ќе се применуваат и повеќекратните слоеви на јурисдикцијата се од особен интерес за учесниците со оглед на тоа дека инструкторот може да ги користи овие прашања за да го нагласи значењето на директната соработка со странската индустрија, со цел ефективна борба против компјутерскиот криминал.</a:t>
            </a:r>
          </a:p>
        </p:txBody>
      </p:sp>
      <p:sp>
        <p:nvSpPr>
          <p:cNvPr id="4" name="Slide Number Placeholder 3"/>
          <p:cNvSpPr>
            <a:spLocks noGrp="1"/>
          </p:cNvSpPr>
          <p:nvPr>
            <p:ph type="sldNum" sz="quarter" idx="10"/>
          </p:nvPr>
        </p:nvSpPr>
        <p:spPr/>
        <p:txBody>
          <a:bodyPr/>
          <a:lstStyle/>
          <a:p>
            <a:pPr algn="l" rtl="0"/>
            <a:fld id="{B2221978-7AB2-D644-A1FF-AF545A1745C1}" type="slidenum">
              <a:rPr/>
              <a:pPr/>
              <a:t>16</a:t>
            </a:fld>
            <a:endParaRPr lang="mk"/>
          </a:p>
        </p:txBody>
      </p:sp>
    </p:spTree>
    <p:extLst>
      <p:ext uri="{BB962C8B-B14F-4D97-AF65-F5344CB8AC3E}">
        <p14:creationId xmlns:p14="http://schemas.microsoft.com/office/powerpoint/2010/main" val="3014842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mk" b="0" i="0" u="none"/>
              <a:t>Инструкторот треба да им овозможи на учесниците да поставуваат прашања што можеби ги имаат во врска со првиот дел од часот. </a:t>
            </a:r>
            <a:endParaRPr lang="mk" dirty="0"/>
          </a:p>
        </p:txBody>
      </p:sp>
      <p:sp>
        <p:nvSpPr>
          <p:cNvPr id="4" name="Slide Number Placeholder 3"/>
          <p:cNvSpPr>
            <a:spLocks noGrp="1"/>
          </p:cNvSpPr>
          <p:nvPr>
            <p:ph type="sldNum" sz="quarter" idx="10"/>
          </p:nvPr>
        </p:nvSpPr>
        <p:spPr/>
        <p:txBody>
          <a:bodyPr/>
          <a:lstStyle/>
          <a:p>
            <a:pPr algn="l" rtl="0"/>
            <a:fld id="{D4504A11-3BA0-4461-A1C5-454F02F9540C}" type="slidenum">
              <a:rPr/>
              <a:pPr/>
              <a:t>17</a:t>
            </a:fld>
            <a:endParaRPr lang="mk"/>
          </a:p>
        </p:txBody>
      </p:sp>
    </p:spTree>
    <p:extLst>
      <p:ext uri="{BB962C8B-B14F-4D97-AF65-F5344CB8AC3E}">
        <p14:creationId xmlns:p14="http://schemas.microsoft.com/office/powerpoint/2010/main" val="231602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mk" b="0" i="0" u="none"/>
              <a:t>Учесниците треба да бидат запознаени со начините на кои може да се овозможи соработка меѓу службите за спроведување на законот и домашните провајдери на услуги од приватниот сектор. Во овој дел ќе им бидат објаснети различните нивоа на соработка и различните прашања што треба да бидат факторирани од учесниците кога ги остваруваат своите овластувања во однос на пристапување до податоци што се чуваат кај домашните провајдери на услуги.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18</a:t>
            </a:fld>
            <a:endParaRPr lang="mk"/>
          </a:p>
        </p:txBody>
      </p:sp>
    </p:spTree>
    <p:extLst>
      <p:ext uri="{BB962C8B-B14F-4D97-AF65-F5344CB8AC3E}">
        <p14:creationId xmlns:p14="http://schemas.microsoft.com/office/powerpoint/2010/main" val="334464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Инструкторот треба да ги објасни трите нивоа на соработка што може да настанат кај домашната индустрија:</a:t>
            </a:r>
          </a:p>
          <a:p>
            <a:endParaRPr lang="mk" baseline="0" dirty="0" smtClean="0"/>
          </a:p>
          <a:p>
            <a:pPr marL="228600" indent="-228600" algn="just" rtl="0">
              <a:buAutoNum type="arabicPeriod"/>
            </a:pPr>
            <a:r>
              <a:rPr lang="mk" b="1" i="0" u="none" baseline="0"/>
              <a:t>Задолжителна соработка со законски мандат – </a:t>
            </a:r>
            <a:r>
              <a:rPr lang="mk" b="0" i="0" u="none" baseline="0"/>
              <a:t>Ова е задолжителна соработка што резултира од спроведувањето на процедуралните овластувања од службите за спроведување на законот што соодветствуваат на членовите од 16 до 21 од Конвенцијата од Будимпешта. Ова вклучува издавање наредби/налози што го задолжуваат субјектот на таквата наредба/налог да соработува со агенциите за спроведување на законот.</a:t>
            </a:r>
          </a:p>
          <a:p>
            <a:pPr marL="228600" indent="-228600" algn="l" rtl="0">
              <a:buAutoNum type="arabicPeriod"/>
            </a:pPr>
            <a:r>
              <a:rPr lang="mk" b="1" i="0" u="none" baseline="0"/>
              <a:t>Доброволна соработка со законски мандат – </a:t>
            </a:r>
            <a:r>
              <a:rPr lang="mk" b="0" i="0" u="none" baseline="0"/>
              <a:t>Ова е доброволна соработка што настанува врз основа на законски мандат и ја нема истата сила како задолжителните законски одредби. На пример, таквата соработка може да биде резултат на меморандум на разбирање што е потпишан меѓу оператор од приватниот сектор и агенција за спроведување на законот.</a:t>
            </a:r>
          </a:p>
          <a:p>
            <a:pPr marL="228600" indent="-228600" algn="l" rtl="0">
              <a:buAutoNum type="arabicPeriod"/>
            </a:pPr>
            <a:r>
              <a:rPr lang="mk" b="1" i="0" u="none" baseline="0"/>
              <a:t>Доброволна соработка без оглед на законскиот мандат</a:t>
            </a:r>
            <a:r>
              <a:rPr lang="mk" b="0" i="0" u="none" baseline="0"/>
              <a:t> – Ова е доброволна соработка што се остварува наспроти тоа што не постои законски мандат за неа. Таквата соработка може да биде овозможена со закон, но не е условена со закон.</a:t>
            </a:r>
            <a:endParaRPr lang="mk" b="1" baseline="0"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19</a:t>
            </a:fld>
            <a:endParaRPr lang="mk"/>
          </a:p>
        </p:txBody>
      </p:sp>
    </p:spTree>
    <p:extLst>
      <p:ext uri="{BB962C8B-B14F-4D97-AF65-F5344CB8AC3E}">
        <p14:creationId xmlns:p14="http://schemas.microsoft.com/office/powerpoint/2010/main" val="121396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a:t>Инструкторот треба да ги запознае учесниците со листа на одредби на законот што наложуваат соработка меѓу провајдерите на услуги од приватниот сектор и од индустријата. Инструкторот треба да им каже на учесниците дека клучните прашања во однос на секое овластување ќе бидат обработени индивидуално.</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20</a:t>
            </a:fld>
            <a:endParaRPr lang="mk"/>
          </a:p>
        </p:txBody>
      </p:sp>
    </p:spTree>
    <p:extLst>
      <p:ext uri="{BB962C8B-B14F-4D97-AF65-F5344CB8AC3E}">
        <p14:creationId xmlns:p14="http://schemas.microsoft.com/office/powerpoint/2010/main" val="1117195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mk" sz="1200" b="0" i="0" u="none" kern="1200">
                <a:solidFill>
                  <a:schemeClr val="tx1"/>
                </a:solidFill>
                <a:latin typeface="+mn-lt"/>
                <a:ea typeface="+mn-ea"/>
                <a:cs typeface="+mn-cs"/>
              </a:rPr>
              <a:t>Во слајдот со агендата се наведени различни делови од сесијата.Инструкторот треба да објасни како ќе се предава материјалот и дека ќе има време за учество на учесниците и за поставување прашања на крајот од секој дел.Овде инструкторот треба да нагласи дека оваа обука е осмислена да биде интерактивна и дека од учесниците се очекува да учествуваат во текот на целата сесија. </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2</a:t>
            </a:fld>
            <a:endParaRPr lang="mk" dirty="0"/>
          </a:p>
        </p:txBody>
      </p:sp>
    </p:spTree>
    <p:extLst>
      <p:ext uri="{BB962C8B-B14F-4D97-AF65-F5344CB8AC3E}">
        <p14:creationId xmlns:p14="http://schemas.microsoft.com/office/powerpoint/2010/main" val="3578140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mk" b="0" i="0" u="none"/>
              <a:t>Инструкторот треба да го објасни домашното овластување за барање експедитивно зачувување на складираните компјутерски податоци.</a:t>
            </a:r>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21</a:t>
            </a:fld>
            <a:endParaRPr lang="mk"/>
          </a:p>
        </p:txBody>
      </p:sp>
    </p:spTree>
    <p:extLst>
      <p:ext uri="{BB962C8B-B14F-4D97-AF65-F5344CB8AC3E}">
        <p14:creationId xmlns:p14="http://schemas.microsoft.com/office/powerpoint/2010/main" val="252903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Наложување на провајдерите на услуги да зачуваат податоци (член 16)</a:t>
            </a:r>
            <a:endParaRPr lang="mk" sz="1200" kern="1200" dirty="0" smtClean="0">
              <a:solidFill>
                <a:schemeClr val="tx1"/>
              </a:solidFill>
              <a:effectLst/>
              <a:latin typeface="+mn-lt"/>
              <a:ea typeface="+mn-ea"/>
              <a:cs typeface="+mn-cs"/>
            </a:endParaRPr>
          </a:p>
          <a:p>
            <a:pPr marL="0" indent="0" algn="just" rtl="0">
              <a:buNone/>
            </a:pPr>
            <a:endParaRPr lang="mk" baseline="0" dirty="0" smtClean="0"/>
          </a:p>
          <a:p>
            <a:pPr marL="0" indent="0" algn="just" rtl="0">
              <a:buNone/>
            </a:pPr>
            <a:r>
              <a:rPr lang="mk" b="0" i="0" u="none" baseline="0"/>
              <a:t>Важно е инструкторот да ја објасни улогата на обвинителот/правосудството во однос на спроведувањето на ова овластување за добивање експедитивно зачувување на дефинирани компјутерски податоци. Инструкторот треба да ги нагласи конкретните ограничувања на ова овластување, вклучително и дека тоа е ограничено на наложување на зачувување, но не и на задржување на податоци и дека тоа може да се спроведе само во однос на специфични кривични истраги. Тоа ќе им овозможи на учесниците да го разберат опсегот на овластувањето. </a:t>
            </a:r>
            <a:endParaRPr lang="mk" baseline="0" dirty="0" smtClean="0"/>
          </a:p>
          <a:p>
            <a:pPr marL="0" indent="0" algn="just" rtl="0">
              <a:buNone/>
            </a:pPr>
            <a:endParaRPr lang="mk" baseline="0" dirty="0" smtClean="0"/>
          </a:p>
          <a:p>
            <a:pPr marL="0" indent="0" algn="just" rtl="0">
              <a:buNone/>
            </a:pPr>
            <a:r>
              <a:rPr lang="mk" b="0" i="0" u="none" baseline="0"/>
              <a:t>Инструкторот треба да го нагласи значењето на ова овластување во однос на соработката со приватниот сектор за цели на спроведување на законот бидејќи голем број провајдери на услуги поради технички или деловни причини ги складираат компјутерските податоци на своите претплатници ограничен временски период.</a:t>
            </a:r>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22</a:t>
            </a:fld>
            <a:endParaRPr lang="mk"/>
          </a:p>
        </p:txBody>
      </p:sp>
    </p:spTree>
    <p:extLst>
      <p:ext uri="{BB962C8B-B14F-4D97-AF65-F5344CB8AC3E}">
        <p14:creationId xmlns:p14="http://schemas.microsoft.com/office/powerpoint/2010/main" val="1848858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Наложување на провајдерите на услуги да зачуваат податоци </a:t>
            </a:r>
            <a:endParaRPr lang="mk" sz="1200" kern="1200" dirty="0" smtClean="0">
              <a:solidFill>
                <a:schemeClr val="tx1"/>
              </a:solidFill>
              <a:effectLst/>
              <a:latin typeface="+mn-lt"/>
              <a:ea typeface="+mn-ea"/>
              <a:cs typeface="+mn-cs"/>
            </a:endParaRPr>
          </a:p>
          <a:p>
            <a:endParaRPr lang="mk" dirty="0" smtClean="0"/>
          </a:p>
          <a:p>
            <a:pPr algn="l" rtl="0"/>
            <a:r>
              <a:rPr lang="mk" b="0" i="0" u="none"/>
              <a:t>Инструкторот треба да објасни клучни прашања што учесниците треба да ги имаат предвид кога издаваат налог за експедитивно зачувување на складирани компјутерски податоци.</a:t>
            </a:r>
          </a:p>
          <a:p>
            <a:pPr marL="228600" indent="-228600" algn="l" rtl="0">
              <a:buAutoNum type="arabicPeriod"/>
            </a:pPr>
            <a:r>
              <a:rPr lang="mk" b="0" i="0" u="none" baseline="0"/>
              <a:t>Може да биде потребно да се наведат основите за верување дека податоците се ранливи во однос на загуба или на модификација: Особено ова барање зависи од тоа дали постои како барање во домашното законодавство. Меѓутоа, можеби, сепак, би било паметно да се издаде налог за да се утврди дали, всушност, е неопходно експедитивно зачувување на таквите податоци или дали има доволно време барачот да се обиде со други процедурални овластувања во согласност со законот.</a:t>
            </a:r>
          </a:p>
          <a:p>
            <a:pPr marL="228600" indent="-228600" algn="just" rtl="0">
              <a:buAutoNum type="arabicPeriod"/>
            </a:pPr>
            <a:r>
              <a:rPr lang="mk" b="0" i="0" u="none" baseline="0"/>
              <a:t>Во налогот треба јасно да се наведе кои податоци се предмет на налогот: Налогот треба да се даде во однос на специфични податоци, а не за генерални недефинирани податоци (на пример, сите податоци во определен компјутерски систем). </a:t>
            </a:r>
          </a:p>
          <a:p>
            <a:pPr marL="228600" indent="-228600" algn="just" rtl="0">
              <a:buAutoNum type="arabicPeriod"/>
            </a:pPr>
            <a:r>
              <a:rPr lang="mk" b="0" i="0" u="none" baseline="0"/>
              <a:t>Во налогот треба да се наведе дали од приватниот провајдер на услуги се бара да ги замрзне податоците: Во одредени случаи важно е податоците што се предмет на таква наредба за експедитивно зачувување да бидат замрзнати (односно да се оневозможи да им биде пристапено). На пример, службениците на агенциите за спроведување на законот може да побараат, во случаи на детска порнографија, одредени складирани компјутерски податоци што, се чини, спаѓаат под дефиницијата на детска порнографија не само да бидат експедитивно зачувани туку и привремено да им се оневозможи пристапување додека тие не бидат запленети или на сличен начин обезбедени.</a:t>
            </a:r>
          </a:p>
          <a:p>
            <a:pPr marL="228600" indent="-228600" algn="l" rtl="0">
              <a:buAutoNum type="arabicPeriod"/>
            </a:pPr>
            <a:r>
              <a:rPr lang="mk" b="0" i="0" u="none" baseline="0"/>
              <a:t>Во налогот треба да се наведе дали од приватниот провајдер на услуги се бара да го држи налогот во тајност: Ако се бара налогот да се држи во тајност, тоа треба да биде наведено.</a:t>
            </a:r>
          </a:p>
          <a:p>
            <a:pPr marL="228600" indent="-228600" algn="l" rtl="0">
              <a:buAutoNum type="arabicPeriod"/>
            </a:pPr>
            <a:r>
              <a:rPr lang="mk" b="0" i="0" u="none" baseline="0"/>
              <a:t>Во налогот треба да се наведе определен временски период: Во налогот мора јасно да биде наведен разумен временски период во рамките на законските ограничувања во кој провајдерот на услуги мора да зачува одредени податоци.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23</a:t>
            </a:fld>
            <a:endParaRPr lang="mk"/>
          </a:p>
        </p:txBody>
      </p:sp>
    </p:spTree>
    <p:extLst>
      <p:ext uri="{BB962C8B-B14F-4D97-AF65-F5344CB8AC3E}">
        <p14:creationId xmlns:p14="http://schemas.microsoft.com/office/powerpoint/2010/main" val="1628298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mk" b="0" i="0" u="none"/>
              <a:t>Инструкторот треба да го објасни домашното овластување за барање експедитивно зачувување и делумно обелоденување на податоци од сообраќајот.</a:t>
            </a:r>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24</a:t>
            </a:fld>
            <a:endParaRPr lang="mk"/>
          </a:p>
        </p:txBody>
      </p:sp>
    </p:spTree>
    <p:extLst>
      <p:ext uri="{BB962C8B-B14F-4D97-AF65-F5344CB8AC3E}">
        <p14:creationId xmlns:p14="http://schemas.microsoft.com/office/powerpoint/2010/main" val="4094912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sz="1200" b="0" i="0" u="none" kern="1200">
                <a:solidFill>
                  <a:schemeClr val="tx1"/>
                </a:solidFill>
                <a:effectLst/>
                <a:latin typeface="+mn-lt"/>
                <a:ea typeface="+mn-ea"/>
                <a:cs typeface="+mn-cs"/>
              </a:rPr>
              <a:t>Наложување на провајдерите на услуги да обелоденат делумни податоци од сообраќајот (член 17)</a:t>
            </a:r>
            <a:endParaRPr lang="mk" sz="1200" kern="1200" dirty="0" smtClean="0">
              <a:solidFill>
                <a:schemeClr val="tx1"/>
              </a:solidFill>
              <a:effectLst/>
              <a:latin typeface="+mn-lt"/>
              <a:ea typeface="+mn-ea"/>
              <a:cs typeface="+mn-cs"/>
            </a:endParaRPr>
          </a:p>
          <a:p>
            <a:pPr marL="0" indent="0" algn="just" rtl="0">
              <a:buNone/>
            </a:pPr>
            <a:endParaRPr lang="mk" dirty="0" smtClean="0"/>
          </a:p>
          <a:p>
            <a:pPr marL="0" indent="0" algn="just" rtl="0">
              <a:buNone/>
            </a:pPr>
            <a:r>
              <a:rPr lang="mk" b="0" i="0" u="none"/>
              <a:t>Инструкторот треба да го разграничи ова процедурално овластување од општото овластување за експедитивно зачувување на складирани компјутерски податоци. Учесникот треба да разбере дека делумно обелоденување на податоци за сообраќајот треба да се наложи само до степен што му овозможува да ги идентификува провајдерите на услуги што се вклучени во пренос на определени специфични комуникации што се од интерес за органите за спроведување на законот.</a:t>
            </a:r>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25</a:t>
            </a:fld>
            <a:endParaRPr lang="mk"/>
          </a:p>
        </p:txBody>
      </p:sp>
    </p:spTree>
    <p:extLst>
      <p:ext uri="{BB962C8B-B14F-4D97-AF65-F5344CB8AC3E}">
        <p14:creationId xmlns:p14="http://schemas.microsoft.com/office/powerpoint/2010/main" val="3931962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Наложување на провајдерите на услуги да обелоденат делумни податоци од сообраќајот</a:t>
            </a:r>
            <a:endParaRPr lang="mk" sz="1200" kern="1200" dirty="0" smtClean="0">
              <a:solidFill>
                <a:schemeClr val="tx1"/>
              </a:solidFill>
              <a:effectLst/>
              <a:latin typeface="+mn-lt"/>
              <a:ea typeface="+mn-ea"/>
              <a:cs typeface="+mn-cs"/>
            </a:endParaRPr>
          </a:p>
          <a:p>
            <a:endParaRPr lang="mk" dirty="0" smtClean="0"/>
          </a:p>
          <a:p>
            <a:pPr algn="l" rtl="0"/>
            <a:r>
              <a:rPr lang="mk" b="0" i="0" u="none"/>
              <a:t>Инструкторот треба да ги објасни клучните прашања што учесниците треба да ги имаат предвид кога издаваат налог за експедитивно зачувување и делумно обелоденување на податоци за сообраќајот:</a:t>
            </a:r>
          </a:p>
          <a:p>
            <a:pPr marL="228600" indent="-228600" algn="l" rtl="0">
              <a:buAutoNum type="arabicPeriod"/>
            </a:pPr>
            <a:r>
              <a:rPr lang="mk" b="0" i="0" u="none" baseline="0"/>
              <a:t>Со еден налог може да се обврзат различни провајдери на услуги: Инструкторот треба да објасни дека можеби нема секогаш од почетокот од истрагата да се знае кои провајдери на услуги биле вклучени во пренос на комуникација. Така, може да се издаде општ налог во однос на дефинирана комуникација што може да му биде врачен на провајдерот на услуги откако ќе биде идентификувано дека тој е вклучен во преносот на комуникацијата</a:t>
            </a:r>
          </a:p>
          <a:p>
            <a:pPr marL="228600" indent="-228600" algn="l" rtl="0">
              <a:buAutoNum type="arabicPeriod"/>
            </a:pPr>
            <a:r>
              <a:rPr lang="mk" b="0" i="0" u="none" baseline="0"/>
              <a:t>Налогот може да им биде врачен последователно на провајдерите на услуги како што се открива нивниот идентитет: Налогот не мора да им се врачи на сите провајдери на услуги истовремено, а може да му се врачи на секој провајдер на услуги како што тие се идентификувани по нивната вклученост во преносот на комуникацијата.</a:t>
            </a:r>
          </a:p>
        </p:txBody>
      </p:sp>
      <p:sp>
        <p:nvSpPr>
          <p:cNvPr id="4" name="Slide Number Placeholder 3"/>
          <p:cNvSpPr>
            <a:spLocks noGrp="1"/>
          </p:cNvSpPr>
          <p:nvPr>
            <p:ph type="sldNum" sz="quarter" idx="10"/>
          </p:nvPr>
        </p:nvSpPr>
        <p:spPr/>
        <p:txBody>
          <a:bodyPr/>
          <a:lstStyle/>
          <a:p>
            <a:pPr algn="l" rtl="0"/>
            <a:fld id="{B2221978-7AB2-D644-A1FF-AF545A1745C1}" type="slidenum">
              <a:rPr/>
              <a:pPr/>
              <a:t>26</a:t>
            </a:fld>
            <a:endParaRPr lang="mk"/>
          </a:p>
        </p:txBody>
      </p:sp>
    </p:spTree>
    <p:extLst>
      <p:ext uri="{BB962C8B-B14F-4D97-AF65-F5344CB8AC3E}">
        <p14:creationId xmlns:p14="http://schemas.microsoft.com/office/powerpoint/2010/main" val="3019139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b="0" i="0" u="none"/>
              <a:t>Инструкторот треба да го објасни домашното овластување во однос на налози за доставување податоци.</a:t>
            </a:r>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27</a:t>
            </a:fld>
            <a:endParaRPr lang="mk"/>
          </a:p>
        </p:txBody>
      </p:sp>
    </p:spTree>
    <p:extLst>
      <p:ext uri="{BB962C8B-B14F-4D97-AF65-F5344CB8AC3E}">
        <p14:creationId xmlns:p14="http://schemas.microsoft.com/office/powerpoint/2010/main" val="620699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Наложување на провајдерите на услуги да дадат податоци (член 18)</a:t>
            </a:r>
            <a:endParaRPr lang="mk" sz="1200" kern="1200" dirty="0" smtClean="0">
              <a:solidFill>
                <a:schemeClr val="tx1"/>
              </a:solidFill>
              <a:effectLst/>
              <a:latin typeface="+mn-lt"/>
              <a:ea typeface="+mn-ea"/>
              <a:cs typeface="+mn-cs"/>
            </a:endParaRPr>
          </a:p>
          <a:p>
            <a:pPr marL="0" indent="0" algn="just" rtl="0">
              <a:buNone/>
            </a:pPr>
            <a:endParaRPr lang="mk" dirty="0" smtClean="0"/>
          </a:p>
          <a:p>
            <a:pPr marL="0" indent="0" algn="just" rtl="0">
              <a:buNone/>
            </a:pPr>
            <a:r>
              <a:rPr lang="mk" b="0" i="0" u="none"/>
              <a:t>Инструкторот треба да ги објасни клучните карактеристики на налозите за доставување податоци. Поточно, инструкторот треба да нагласи дека ова овластување е помалку интрузивно и помалку мачно од претрес и заплена на податоци бидејќи тоа не се применува на системски присилни мерки врз трети страни. Ова овластување им дава на провајдерите на услуги законска основа да соработуваат ефикасно со органите за спроведување на законот ослободувајќи ги од договорна или недоговорна одговорност. Инструкторот треба да разјасни дека ова процедурално овластување не овозможува издавање налог за задржување на податоци.</a:t>
            </a:r>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28</a:t>
            </a:fld>
            <a:endParaRPr lang="mk"/>
          </a:p>
        </p:txBody>
      </p:sp>
    </p:spTree>
    <p:extLst>
      <p:ext uri="{BB962C8B-B14F-4D97-AF65-F5344CB8AC3E}">
        <p14:creationId xmlns:p14="http://schemas.microsoft.com/office/powerpoint/2010/main" val="2044117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Наложување на провајдерите на услуги да дадат податоци </a:t>
            </a:r>
          </a:p>
          <a:p>
            <a:pPr marL="0" marR="0" indent="0" algn="just" defTabSz="457200" rtl="0" eaLnBrk="1" fontAlgn="auto" latinLnBrk="0" hangingPunct="1">
              <a:lnSpc>
                <a:spcPct val="100000"/>
              </a:lnSpc>
              <a:spcBef>
                <a:spcPts val="0"/>
              </a:spcBef>
              <a:spcAft>
                <a:spcPts val="0"/>
              </a:spcAft>
              <a:buClrTx/>
              <a:buSzTx/>
              <a:buFontTx/>
              <a:buNone/>
              <a:tabLst/>
              <a:defRPr/>
            </a:pPr>
            <a:endParaRPr lang="mk" sz="1200" kern="1200" dirty="0" smtClean="0">
              <a:solidFill>
                <a:schemeClr val="tx1"/>
              </a:solidFill>
              <a:effectLst/>
              <a:latin typeface="+mn-lt"/>
              <a:ea typeface="+mn-ea"/>
              <a:cs typeface="+mn-cs"/>
            </a:endParaRPr>
          </a:p>
          <a:p>
            <a:pPr marL="0" marR="0" indent="0" algn="just" defTabSz="457200" rtl="0" eaLnBrk="1" fontAlgn="auto" latinLnBrk="0" hangingPunct="1">
              <a:lnSpc>
                <a:spcPct val="100000"/>
              </a:lnSpc>
              <a:spcBef>
                <a:spcPts val="0"/>
              </a:spcBef>
              <a:spcAft>
                <a:spcPts val="0"/>
              </a:spcAft>
              <a:buClrTx/>
              <a:buSzTx/>
              <a:buFontTx/>
              <a:buNone/>
              <a:tabLst/>
              <a:defRPr/>
            </a:pPr>
            <a:r>
              <a:rPr lang="mk" b="0" i="0" u="none"/>
              <a:t>Инструкторот треба да објасни клучни прашања што учесниците треба да ги имаат предвид кога издаваат налози за давање податоци.</a:t>
            </a:r>
          </a:p>
          <a:p>
            <a:pPr marL="228600" indent="-228600" algn="just" rtl="0">
              <a:buAutoNum type="arabicPeriod"/>
            </a:pPr>
            <a:r>
              <a:rPr lang="mk" b="0" i="0" u="none"/>
              <a:t>Налог може да се даде за содржински податоци, податоци за сообраќајот или за информации за претплатникот: Налозите за доставување податоци не се специфични за одреден вид податоци сè додека се задоволени другите услови поврзани со овие овластувања.</a:t>
            </a:r>
          </a:p>
          <a:p>
            <a:pPr marL="228600" indent="-228600" algn="just" rtl="0">
              <a:buAutoNum type="arabicPeriod"/>
            </a:pPr>
            <a:r>
              <a:rPr lang="mk" b="0" i="0" u="none" baseline="0"/>
              <a:t>Или тие може да бидат дадени само на лица или на провајдери на услуги што имаат контрола или поседуваат податоци: Ова овластување не може да се користи за да се принуди лице или провајдер на услуги што нема контрола над податоци или не поседува податоци да даде такви податоци. Така, ако провајдерот на услуги не ги води такви податоци или информации, ова мерка можеби нема да биде применлива (на пример, провајдерот на услуги не ја задржува евиденцијата за претплатниците и нему не може да му се нареди да ја достави).</a:t>
            </a:r>
          </a:p>
          <a:p>
            <a:pPr marL="228600" indent="-228600" algn="just" rtl="0">
              <a:buAutoNum type="arabicPeriod"/>
            </a:pPr>
            <a:r>
              <a:rPr lang="mk" b="0" i="0" u="none" baseline="0"/>
              <a:t>Во наредбата треба да се наведе дали од приватниот провајдер на услуга се бара да ја држи наредбата во тајност Важно е ова експлицитно да биде наведено во самиот налог. </a:t>
            </a:r>
          </a:p>
          <a:p>
            <a:pPr marL="228600" indent="-228600" algn="just" rtl="0">
              <a:buAutoNum type="arabicPeriod"/>
            </a:pPr>
            <a:r>
              <a:rPr lang="mk" b="0" i="0" u="none" baseline="0"/>
              <a:t>Во наредбата треба да биде наведено како провајдерот на услугите ќе ги достави податоците: ако законот не прецизира начин на доставување податоци, важно е во налогот да се прецизира во која форма тие треба да бидат доставени за да му се помогне на провајдерот на услуги да ја исполни својата обврска.</a:t>
            </a:r>
          </a:p>
        </p:txBody>
      </p:sp>
      <p:sp>
        <p:nvSpPr>
          <p:cNvPr id="4" name="Slide Number Placeholder 3"/>
          <p:cNvSpPr>
            <a:spLocks noGrp="1"/>
          </p:cNvSpPr>
          <p:nvPr>
            <p:ph type="sldNum" sz="quarter" idx="10"/>
          </p:nvPr>
        </p:nvSpPr>
        <p:spPr/>
        <p:txBody>
          <a:bodyPr/>
          <a:lstStyle/>
          <a:p>
            <a:pPr algn="l" rtl="0"/>
            <a:fld id="{B2221978-7AB2-D644-A1FF-AF545A1745C1}" type="slidenum">
              <a:rPr/>
              <a:pPr/>
              <a:t>29</a:t>
            </a:fld>
            <a:endParaRPr lang="mk"/>
          </a:p>
        </p:txBody>
      </p:sp>
    </p:spTree>
    <p:extLst>
      <p:ext uri="{BB962C8B-B14F-4D97-AF65-F5344CB8AC3E}">
        <p14:creationId xmlns:p14="http://schemas.microsoft.com/office/powerpoint/2010/main" val="407286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mk" b="0" i="0" u="none"/>
              <a:t>Инструкторот треба да го објасни домашното овластување за собирање податоци за сообраќајот во реално време.</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30</a:t>
            </a:fld>
            <a:endParaRPr lang="mk"/>
          </a:p>
        </p:txBody>
      </p:sp>
    </p:spTree>
    <p:extLst>
      <p:ext uri="{BB962C8B-B14F-4D97-AF65-F5344CB8AC3E}">
        <p14:creationId xmlns:p14="http://schemas.microsoft.com/office/powerpoint/2010/main" val="325760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mk" sz="1200" b="0" i="0" u="none" kern="1200">
                <a:solidFill>
                  <a:schemeClr val="tx1"/>
                </a:solidFill>
                <a:latin typeface="+mn-lt"/>
                <a:ea typeface="+mn-ea"/>
                <a:cs typeface="+mn-cs"/>
              </a:rPr>
              <a:t>Во слајдот со агендата се наведени различни делови од сесијата.Инструкторот треба да објасни како ќе се предава материјалот и дека ќе има време за учество на учесниците и за поставување прашања на крајот од секој дел.Овде инструкторот треба да нагласи дека оваа обука е осмислена да биде интерактивна и дека од учесниците се очекува да учествуваат во текот на целата сесија. </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3</a:t>
            </a:fld>
            <a:endParaRPr lang="mk" dirty="0"/>
          </a:p>
        </p:txBody>
      </p:sp>
    </p:spTree>
    <p:extLst>
      <p:ext uri="{BB962C8B-B14F-4D97-AF65-F5344CB8AC3E}">
        <p14:creationId xmlns:p14="http://schemas.microsoft.com/office/powerpoint/2010/main" val="207116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sz="1200" b="0" i="0" u="none" kern="1200">
                <a:solidFill>
                  <a:schemeClr val="tx1"/>
                </a:solidFill>
                <a:effectLst/>
                <a:latin typeface="+mn-lt"/>
                <a:ea typeface="+mn-ea"/>
                <a:cs typeface="+mn-cs"/>
              </a:rPr>
              <a:t>Наложување на провајдерите на услуги да собираат податоци за сообраќајот во реално време (член 20)</a:t>
            </a:r>
          </a:p>
          <a:p>
            <a:pPr algn="just" rtl="0"/>
            <a:endParaRPr lang="mk" sz="1200" kern="1200" dirty="0" smtClean="0">
              <a:solidFill>
                <a:schemeClr val="tx1"/>
              </a:solidFill>
              <a:effectLst/>
              <a:latin typeface="+mn-lt"/>
              <a:ea typeface="+mn-ea"/>
              <a:cs typeface="+mn-cs"/>
            </a:endParaRPr>
          </a:p>
          <a:p>
            <a:pPr algn="just" rtl="0"/>
            <a:r>
              <a:rPr lang="mk" b="0" i="0" u="none"/>
              <a:t>Инструкторот треба да ги објасни главните елементи на овластувањето во однос на собирањето податоци за сообраќајот во реално време, на пример, инструкторот треба да објасни дека ова овластување овозможува собирање податоци за сообраќајот што се однесуваат на комуникација во моментот кога таа се одвива (односно, во реално време).</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31</a:t>
            </a:fld>
            <a:endParaRPr lang="mk"/>
          </a:p>
        </p:txBody>
      </p:sp>
    </p:spTree>
    <p:extLst>
      <p:ext uri="{BB962C8B-B14F-4D97-AF65-F5344CB8AC3E}">
        <p14:creationId xmlns:p14="http://schemas.microsoft.com/office/powerpoint/2010/main" val="1261765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mk" sz="1200" b="0" i="0" u="none" kern="1200">
                <a:solidFill>
                  <a:schemeClr val="tx1"/>
                </a:solidFill>
                <a:effectLst/>
                <a:latin typeface="+mn-lt"/>
                <a:ea typeface="+mn-ea"/>
                <a:cs typeface="+mn-cs"/>
              </a:rPr>
              <a:t>Наложување на провајдерите на услуги да собираат податоци за сообраќајот во реално време </a:t>
            </a:r>
          </a:p>
          <a:p>
            <a:pPr marL="0" indent="0" algn="just" rtl="0">
              <a:buNone/>
            </a:pPr>
            <a:endParaRPr lang="mk" sz="1200" kern="1200" dirty="0" smtClean="0">
              <a:solidFill>
                <a:schemeClr val="tx1"/>
              </a:solidFill>
              <a:effectLst/>
              <a:latin typeface="+mn-lt"/>
              <a:ea typeface="+mn-ea"/>
              <a:cs typeface="+mn-cs"/>
            </a:endParaRPr>
          </a:p>
          <a:p>
            <a:pPr marL="0" indent="0" algn="just" rtl="0">
              <a:buNone/>
            </a:pPr>
            <a:r>
              <a:rPr lang="mk" b="0" i="0" u="none"/>
              <a:t>Инструкторот треба да го објасни секое прашање што учесникот мора да го земе предвид во однос на наложувањето за собирање податоци за сообраќајот во реално време:</a:t>
            </a:r>
          </a:p>
          <a:p>
            <a:pPr marL="0" indent="0" algn="just" rtl="0">
              <a:buNone/>
            </a:pPr>
            <a:r>
              <a:rPr lang="mk" b="0" i="0" u="none" baseline="0"/>
              <a:t>1. Налогот мора да се однесува на податоците за сообраќајот поврзани со специфични комуникации: Ова овластување не може да се спроведе генерално за да се принуди провајдерот на услуги да евидентира недефинирани податоци за сообраќајот (на пример, сите податоци за сообраќајот од определен регион во определено време).</a:t>
            </a:r>
          </a:p>
          <a:p>
            <a:pPr marL="0" indent="0" algn="just" rtl="0">
              <a:buNone/>
            </a:pPr>
            <a:r>
              <a:rPr lang="mk" b="0" i="0" u="none"/>
              <a:t>2. Налогот може да го принуди провајдерот на услуги да пресретне такви податоци или да им помогне на органите да соберат такви податоци: Во одредени случаи, кога провајдерите на услуги немаат технички капацитети да го спроведат ова овластување, сè уште може да им биде наложено да им помогнат на органите за спроведување на законот во собирањето на податоците за сообраќајот во реално време.</a:t>
            </a:r>
          </a:p>
          <a:p>
            <a:pPr marL="0" indent="0" algn="just" rtl="0">
              <a:buNone/>
            </a:pPr>
            <a:r>
              <a:rPr lang="mk" b="0" i="0" u="none" baseline="0"/>
              <a:t>3. Налогот не смее да ги надминува техничките капацитети на провајдерите на услуги: Во налогот треба да се прецизира дека тој е ограничен до овој степен за да се спречи да му се дадат обврски на провајдерот на услуги што ги надминуваат неговите технички капацитети.</a:t>
            </a:r>
          </a:p>
        </p:txBody>
      </p:sp>
      <p:sp>
        <p:nvSpPr>
          <p:cNvPr id="4" name="Slide Number Placeholder 3"/>
          <p:cNvSpPr>
            <a:spLocks noGrp="1"/>
          </p:cNvSpPr>
          <p:nvPr>
            <p:ph type="sldNum" sz="quarter" idx="10"/>
          </p:nvPr>
        </p:nvSpPr>
        <p:spPr/>
        <p:txBody>
          <a:bodyPr/>
          <a:lstStyle/>
          <a:p>
            <a:pPr algn="l" rtl="0"/>
            <a:fld id="{B2221978-7AB2-D644-A1FF-AF545A1745C1}" type="slidenum">
              <a:rPr/>
              <a:pPr/>
              <a:t>32</a:t>
            </a:fld>
            <a:endParaRPr lang="mk"/>
          </a:p>
        </p:txBody>
      </p:sp>
    </p:spTree>
    <p:extLst>
      <p:ext uri="{BB962C8B-B14F-4D97-AF65-F5344CB8AC3E}">
        <p14:creationId xmlns:p14="http://schemas.microsoft.com/office/powerpoint/2010/main" val="3387063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b="0" i="0" u="none" baseline="0"/>
              <a:t>4. Налогот може да се прошири на провајдери на услуги со седиште надвор од територијата: Важно е учесниците да разберат дека на странски провајдери на услуги со инфраструктура во рамките на нивната територија може да им биде наложено да соберат податоци за сообраќајот ако ги имаат неопходните технички капацитети во рамките на нивната територија. Можеби е добро инструкторот да нагласи дека ова овластување не се ограничува на провајдерите на услуги што имаат седиште во нивната земја.</a:t>
            </a:r>
          </a:p>
          <a:p>
            <a:pPr marL="0" indent="0" algn="just" rtl="0">
              <a:buNone/>
            </a:pPr>
            <a:r>
              <a:rPr lang="mk" b="0" i="0" u="none"/>
              <a:t>5. Во налогот мора да се побара од провајдерот на услуги да ја зачува тајноста: Оваа обврска е многу важна бидејќи секакво обелоденување на спроведувањето на ова овластување може да има како последица учесниците во комуникацијата што е предмет на интерес да користат други средства за комуникација за да избегнат да бидат откриени. Со спроведувањето на ова овластување треба да се наложи тајност на провајдерот на услугите и на неговите вработени.</a:t>
            </a:r>
          </a:p>
          <a:p>
            <a:pPr marL="0" indent="0" algn="just" rtl="0">
              <a:buNone/>
            </a:pPr>
            <a:r>
              <a:rPr lang="mk" b="0" i="0" u="none" baseline="0"/>
              <a:t>6. Налогот треба да ги ослободи провајдерите на услуги од обврската да ги известат претплатниците: Ова прашање е важно бидејќи од провајдерите на услуги може договорно да се бара да ги известуваат своите претплатници за сите такви барања за соработка, освен ако не бидат спречени во тоа со законско барање.</a:t>
            </a:r>
          </a:p>
        </p:txBody>
      </p:sp>
      <p:sp>
        <p:nvSpPr>
          <p:cNvPr id="4" name="Slide Number Placeholder 3"/>
          <p:cNvSpPr>
            <a:spLocks noGrp="1"/>
          </p:cNvSpPr>
          <p:nvPr>
            <p:ph type="sldNum" sz="quarter" idx="10"/>
          </p:nvPr>
        </p:nvSpPr>
        <p:spPr/>
        <p:txBody>
          <a:bodyPr/>
          <a:lstStyle/>
          <a:p>
            <a:pPr algn="l" rtl="0"/>
            <a:fld id="{B2221978-7AB2-D644-A1FF-AF545A1745C1}" type="slidenum">
              <a:rPr/>
              <a:pPr/>
              <a:t>33</a:t>
            </a:fld>
            <a:endParaRPr lang="mk"/>
          </a:p>
        </p:txBody>
      </p:sp>
    </p:spTree>
    <p:extLst>
      <p:ext uri="{BB962C8B-B14F-4D97-AF65-F5344CB8AC3E}">
        <p14:creationId xmlns:p14="http://schemas.microsoft.com/office/powerpoint/2010/main" val="22311960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mk" b="0" i="0" u="none"/>
              <a:t>Инструкторот треба да го објасни домашното овластување за пресретнување содржински податоци.</a:t>
            </a:r>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34</a:t>
            </a:fld>
            <a:endParaRPr lang="mk"/>
          </a:p>
        </p:txBody>
      </p:sp>
    </p:spTree>
    <p:extLst>
      <p:ext uri="{BB962C8B-B14F-4D97-AF65-F5344CB8AC3E}">
        <p14:creationId xmlns:p14="http://schemas.microsoft.com/office/powerpoint/2010/main" val="2314616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sz="1200" b="0" i="0" u="none" kern="1200">
                <a:solidFill>
                  <a:schemeClr val="tx1"/>
                </a:solidFill>
                <a:effectLst/>
                <a:latin typeface="+mn-lt"/>
                <a:ea typeface="+mn-ea"/>
                <a:cs typeface="+mn-cs"/>
              </a:rPr>
              <a:t>Наложување на провајдерите на услуги да пресретнат содржински податоци (член 21)</a:t>
            </a:r>
          </a:p>
          <a:p>
            <a:pPr algn="just" rtl="0"/>
            <a:endParaRPr lang="mk" sz="1200" kern="1200" dirty="0" smtClean="0">
              <a:solidFill>
                <a:schemeClr val="tx1"/>
              </a:solidFill>
              <a:effectLst/>
              <a:latin typeface="+mn-lt"/>
              <a:ea typeface="+mn-ea"/>
              <a:cs typeface="+mn-cs"/>
            </a:endParaRPr>
          </a:p>
          <a:p>
            <a:pPr algn="just" rtl="0"/>
            <a:r>
              <a:rPr lang="mk" b="0" i="0" u="none"/>
              <a:t>Инструкторот треба да ги даде основните клучни заднински елементи што се однесуваат на процедуралното овластување за пресретнување содржински податоци. Инструкторот може да смета дека е корисно да се наврати на дефиницијата на содржински податоци за да објасни зошто ова овластување е најчувствително во однос на приватноста (на пример, бидејќи се однесува на фактичката суштина на комуникациите). Бидејќи комуникациите се вршат преку провајдерите на услуги, важно е учесниците да разберат дека помошта на приватните провајдери на услуги е од суштинско значење за да се реализира ова процедурално овластување. На крајот, инструкторот треба да разговара за значењето на ова процедурално овластување бидејќи тоа им овозможува на органите за спроведување на законот да ги евидентираат содржините на комуникациите (што може да претставува доказ во случаи поврзани со содржината или може да даде трага до извршувањето на други дела од компјутерскиот криминал).</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35</a:t>
            </a:fld>
            <a:endParaRPr lang="mk" dirty="0"/>
          </a:p>
        </p:txBody>
      </p:sp>
    </p:spTree>
    <p:extLst>
      <p:ext uri="{BB962C8B-B14F-4D97-AF65-F5344CB8AC3E}">
        <p14:creationId xmlns:p14="http://schemas.microsoft.com/office/powerpoint/2010/main" val="39496545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rtl="0">
              <a:buNone/>
            </a:pPr>
            <a:r>
              <a:rPr lang="mk" b="0" i="0" u="none"/>
              <a:t>Наложување на провајдерите на услуги да пресретнат содржински податоци</a:t>
            </a:r>
          </a:p>
          <a:p>
            <a:pPr marL="0" indent="0" algn="just" rtl="0">
              <a:buNone/>
            </a:pPr>
            <a:endParaRPr lang="mk" dirty="0" smtClean="0"/>
          </a:p>
          <a:p>
            <a:pPr marL="0" indent="0" algn="just" rtl="0">
              <a:buNone/>
            </a:pPr>
            <a:r>
              <a:rPr lang="mk" b="0" i="0" u="none"/>
              <a:t>Инструкторот треба да го објасни секое прашање што учесникот мора да го земе предвид во однос на давање налог за пресретнување содржински податоци:</a:t>
            </a:r>
          </a:p>
          <a:p>
            <a:pPr marL="0" indent="0" algn="just" rtl="0">
              <a:buNone/>
            </a:pPr>
            <a:r>
              <a:rPr lang="mk" b="0" i="0" u="none" baseline="0"/>
              <a:t>1. Налогот мора да се однесува на содржински податоци што се бараат во врска со сериозни кривични дела: Домашното законодавство можеби идентификува одредени кривични дела како сериозни по нивната природа. Инструкторот треба да даде примери на такви кривични дела и да објасни дека за да се заштити правото на приватност, ова овластување е ограничено на такви сериозни дела.</a:t>
            </a:r>
            <a:endParaRPr lang="mk" dirty="0" smtClean="0"/>
          </a:p>
          <a:p>
            <a:pPr marL="0" indent="0" algn="just" rtl="0">
              <a:buNone/>
            </a:pPr>
            <a:r>
              <a:rPr lang="mk" b="0" i="0" u="none"/>
              <a:t>2. Налогот може да го принуди провајдерот на услуги да пресретне такви податоци или да им помогне на органите да пресретнат такви податоци: Во одредени случаи кога провајдерите на услуги немаат технички капацитети да го спроведат ова овластување, ним сѐ уште може да им биде наложено да им помогнат на органите за спроведување на законот во пресретнувањето на такви содржински податоци.</a:t>
            </a:r>
          </a:p>
          <a:p>
            <a:pPr marL="0" indent="0" algn="just" rtl="0">
              <a:buNone/>
            </a:pPr>
            <a:r>
              <a:rPr lang="mk" b="0" i="0" u="none" baseline="0"/>
              <a:t>3. Налогот не смее да ги надминува техничките капацитети на провајдерите на услуги: Во налогот треба да се прецизира дека тој е ограничен до овој степен за да се спречи да му се дадат обврски на провајдерот на услуги што ги надминуваат неговите технички капацитети.</a:t>
            </a:r>
          </a:p>
          <a:p>
            <a:pPr marL="0" indent="0" algn="just" rtl="0">
              <a:buNone/>
            </a:pPr>
            <a:r>
              <a:rPr lang="mk" b="0" i="0" u="none" baseline="0"/>
              <a:t>4. Налогот може да се прошири на провајдери на услуги со седиште надвор од територијата: Важно е учесниците да разберат дека на странски провајдери на услуги со инфраструктура во рамките на нивната територија може да им биде наложено да пресретнат содржински податоци ако ги имаат неопходните технички капацитети во рамките на нивната територија. Можеби е добро инструкторот да нагласи дека ова овластување не се ограничува на провајдерите на услуги што имаат седиште во нивната земја.</a:t>
            </a:r>
          </a:p>
        </p:txBody>
      </p:sp>
      <p:sp>
        <p:nvSpPr>
          <p:cNvPr id="4" name="Slide Number Placeholder 3"/>
          <p:cNvSpPr>
            <a:spLocks noGrp="1"/>
          </p:cNvSpPr>
          <p:nvPr>
            <p:ph type="sldNum" sz="quarter" idx="10"/>
          </p:nvPr>
        </p:nvSpPr>
        <p:spPr/>
        <p:txBody>
          <a:bodyPr/>
          <a:lstStyle/>
          <a:p>
            <a:pPr algn="l" rtl="0"/>
            <a:fld id="{B2221978-7AB2-D644-A1FF-AF545A1745C1}" type="slidenum">
              <a:rPr/>
              <a:pPr/>
              <a:t>36</a:t>
            </a:fld>
            <a:endParaRPr lang="mk"/>
          </a:p>
        </p:txBody>
      </p:sp>
    </p:spTree>
    <p:extLst>
      <p:ext uri="{BB962C8B-B14F-4D97-AF65-F5344CB8AC3E}">
        <p14:creationId xmlns:p14="http://schemas.microsoft.com/office/powerpoint/2010/main" val="17525296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b="0" i="0" u="none" baseline="0"/>
              <a:t>5. Налогот може да се прошири на провајдери на услуги со седиште надвор од територијата: Важно е учесниците да разберат дека на странски провајдери на услуги со инфраструктура во рамките на нивната територија може да им биде наложено да пресретнат содржински податоци ако ги имаат неопходните технички капацитети во рамките на нивната територија. Можеби е добро инструкторот да нагласи дека ова овластување не се ограничува на провајдерите на услуги што имаат седиште во нивната земја.</a:t>
            </a:r>
          </a:p>
          <a:p>
            <a:pPr marL="0" indent="0" algn="just" rtl="0">
              <a:buNone/>
            </a:pPr>
            <a:r>
              <a:rPr lang="mk" b="0" i="0" u="none"/>
              <a:t>6. Во налогот мора да се побара од провајдерот на услуги да ја зачува тајноста: Оваа обврска е многу важна бидејќи секакво обелоденување на спроведувањето на ова овластување може да има како последица учесниците во комуникацијата што е предмет на интерес да користат други средства за комуникација за да избегнат да бидат откриени. Со спроведувањето на ова овластување треба да се наложи тајност на провајдерот на услугите и на неговите вработени.</a:t>
            </a:r>
          </a:p>
          <a:p>
            <a:pPr marL="0" indent="0" algn="just" rtl="0">
              <a:buNone/>
            </a:pPr>
            <a:r>
              <a:rPr lang="mk" b="0" i="0" u="none" baseline="0"/>
              <a:t>7. Налогот треба да ги ослободи провајдерите на услуги од обврската да ги известат претплатниците: Ова прашање е важно бидејќи од провајдерите на услуги може договорно да се бара да ги известуваат своите претплатници за сите такви барања за соработка, освен ако не бидат спречени во тоа со законско барање.</a:t>
            </a:r>
          </a:p>
        </p:txBody>
      </p:sp>
      <p:sp>
        <p:nvSpPr>
          <p:cNvPr id="4" name="Slide Number Placeholder 3"/>
          <p:cNvSpPr>
            <a:spLocks noGrp="1"/>
          </p:cNvSpPr>
          <p:nvPr>
            <p:ph type="sldNum" sz="quarter" idx="10"/>
          </p:nvPr>
        </p:nvSpPr>
        <p:spPr/>
        <p:txBody>
          <a:bodyPr/>
          <a:lstStyle/>
          <a:p>
            <a:pPr algn="l" rtl="0"/>
            <a:fld id="{B2221978-7AB2-D644-A1FF-AF545A1745C1}" type="slidenum">
              <a:rPr/>
              <a:pPr/>
              <a:t>37</a:t>
            </a:fld>
            <a:endParaRPr lang="mk"/>
          </a:p>
        </p:txBody>
      </p:sp>
    </p:spTree>
    <p:extLst>
      <p:ext uri="{BB962C8B-B14F-4D97-AF65-F5344CB8AC3E}">
        <p14:creationId xmlns:p14="http://schemas.microsoft.com/office/powerpoint/2010/main" val="1100746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a:t>Доброволна соработка со приватни провајдери на услуги</a:t>
            </a:r>
          </a:p>
          <a:p>
            <a:pPr algn="just" rtl="0"/>
            <a:endParaRPr lang="mk" dirty="0" smtClean="0"/>
          </a:p>
          <a:p>
            <a:pPr algn="just" rtl="0"/>
            <a:r>
              <a:rPr lang="mk" b="0" i="0" u="none"/>
              <a:t>Инструкторот треба да објасни некои модели или примери на доброволна соработка со приватни провајдери на услуги за да објасни дека соработката задолжително не мора да биде резултат на задолжителни законски одредби. На овој слајд може да се вклучат процедури што се користат за соработка меѓу субјект од приватниот сектор и орган за спроведување на законот во однос на прашањата поврзани со компјутерски криминал и електронски докази.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38</a:t>
            </a:fld>
            <a:endParaRPr lang="mk"/>
          </a:p>
        </p:txBody>
      </p:sp>
    </p:spTree>
    <p:extLst>
      <p:ext uri="{BB962C8B-B14F-4D97-AF65-F5344CB8AC3E}">
        <p14:creationId xmlns:p14="http://schemas.microsoft.com/office/powerpoint/2010/main" val="27137617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Пристап до податоци во облак што ги чуваат домашните провајдери на услуги</a:t>
            </a:r>
          </a:p>
          <a:p>
            <a:endParaRPr lang="mk" dirty="0" smtClean="0"/>
          </a:p>
          <a:p>
            <a:pPr algn="l" rtl="0"/>
            <a:r>
              <a:rPr lang="mk" b="0" i="0" u="none"/>
              <a:t>Инструкторот треба да објасни дека процедуралните овластувања што се идентификувани во овој дел од часот, исто така, се однесуваат на податоци во облак што ги чуваат домашните провајдери на услуги во рамките на јурисдикцијата на нивната територија.</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39</a:t>
            </a:fld>
            <a:endParaRPr lang="mk"/>
          </a:p>
        </p:txBody>
      </p:sp>
    </p:spTree>
    <p:extLst>
      <p:ext uri="{BB962C8B-B14F-4D97-AF65-F5344CB8AC3E}">
        <p14:creationId xmlns:p14="http://schemas.microsoft.com/office/powerpoint/2010/main" val="12873614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mk" sz="1200" b="0" i="0" u="none" kern="1200">
                <a:solidFill>
                  <a:schemeClr val="tx1"/>
                </a:solidFill>
                <a:effectLst/>
                <a:latin typeface="+mn-lt"/>
                <a:ea typeface="+mn-ea"/>
                <a:cs typeface="+mn-cs"/>
              </a:rPr>
              <a:t>Инструкторот треба да им овозможи на учесниците да поставуваат прашања што можеби ги имаат во врска со вториот дел од часот.</a:t>
            </a:r>
            <a:endParaRPr lang="mk" dirty="0"/>
          </a:p>
        </p:txBody>
      </p:sp>
      <p:sp>
        <p:nvSpPr>
          <p:cNvPr id="4" name="Slide Number Placeholder 3"/>
          <p:cNvSpPr>
            <a:spLocks noGrp="1"/>
          </p:cNvSpPr>
          <p:nvPr>
            <p:ph type="sldNum" sz="quarter" idx="10"/>
          </p:nvPr>
        </p:nvSpPr>
        <p:spPr/>
        <p:txBody>
          <a:bodyPr/>
          <a:lstStyle/>
          <a:p>
            <a:pPr algn="l" rtl="0"/>
            <a:fld id="{D4504A11-3BA0-4461-A1C5-454F02F9540C}" type="slidenum">
              <a:rPr/>
              <a:pPr/>
              <a:t>40</a:t>
            </a:fld>
            <a:endParaRPr lang="mk"/>
          </a:p>
        </p:txBody>
      </p:sp>
    </p:spTree>
    <p:extLst>
      <p:ext uri="{BB962C8B-B14F-4D97-AF65-F5344CB8AC3E}">
        <p14:creationId xmlns:p14="http://schemas.microsoft.com/office/powerpoint/2010/main" val="1350174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mk" sz="1200" b="0" i="0" u="none" kern="1200">
                <a:solidFill>
                  <a:schemeClr val="tx1"/>
                </a:solidFill>
                <a:latin typeface="+mn-lt"/>
                <a:ea typeface="+mn-ea"/>
                <a:cs typeface="+mn-cs"/>
              </a:rPr>
              <a:t>Важно е и инструкторот и учесниците да разберат кои се целите на сесијата. Овие цели би требало да им бидат детално објаснети на учесниците пред почетокот на сесијата, со користење на информациите од слајдот. Слајдот ќе се повтори на крајот од часот за цели на повторување на сесијата.</a:t>
            </a:r>
            <a:endParaRPr lang="mk"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4</a:t>
            </a:fld>
            <a:endParaRPr lang="mk" dirty="0"/>
          </a:p>
        </p:txBody>
      </p:sp>
    </p:spTree>
    <p:extLst>
      <p:ext uri="{BB962C8B-B14F-4D97-AF65-F5344CB8AC3E}">
        <p14:creationId xmlns:p14="http://schemas.microsoft.com/office/powerpoint/2010/main" val="8164378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mk" b="0" i="0" u="none"/>
              <a:t>Како што продолжува да се развива технологијата, забележлива е сѐ поголема потреба на органите за спроведување на законот за пристап до податоци што ги чуваат мултинационални провајдери на услуги (во натамошниот текст и на слајдовите, исто така, „странски провајдери на услуги“). Податоците почесто се складирани на сервери во други земји, особено со зголемената примена на технологијата на облак. Важно е учесниците да бидат сосема свесни за различните предизвици што се среќаваат при пристапување податоци што ги чуваат странски провајдери на услуги. Овој дел од лекцијата ќе ги опфати и различните начини на кои може да се пристапи до податоци што ги чуваат странски провајдери на услуги.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41</a:t>
            </a:fld>
            <a:endParaRPr lang="mk"/>
          </a:p>
        </p:txBody>
      </p:sp>
    </p:spTree>
    <p:extLst>
      <p:ext uri="{BB962C8B-B14F-4D97-AF65-F5344CB8AC3E}">
        <p14:creationId xmlns:p14="http://schemas.microsoft.com/office/powerpoint/2010/main" val="29761668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Инструкторот треба да даде краток вовед за значењето на соработката со странски провајдери на услуги. Инструкторот може да се осврне на природата на електронските докази, а особено на податоци што се чуваат во облак/складирањето на далечина.</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42</a:t>
            </a:fld>
            <a:endParaRPr lang="mk"/>
          </a:p>
        </p:txBody>
      </p:sp>
    </p:spTree>
    <p:extLst>
      <p:ext uri="{BB962C8B-B14F-4D97-AF65-F5344CB8AC3E}">
        <p14:creationId xmlns:p14="http://schemas.microsoft.com/office/powerpoint/2010/main" val="39296253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Инструкторот треба да ги објасни трите нивоа на соработка што може да настанат кај странските провајдери на услуги:</a:t>
            </a:r>
          </a:p>
          <a:p>
            <a:pPr marL="228600" indent="-228600" algn="l" rtl="0">
              <a:buAutoNum type="arabicPeriod"/>
            </a:pPr>
            <a:r>
              <a:rPr lang="mk" b="1" i="0" u="none" baseline="0"/>
              <a:t>Задолжителна соработка:</a:t>
            </a:r>
            <a:r>
              <a:rPr lang="mk" b="0" i="0" u="none" baseline="0"/>
              <a:t> Оваа соработка се наложува преку каналите за меѓусебна правна помош и им се наложува на странските провајдери на услуги преку нивните домашни закони. Страната, исто така, може да го употреби своето домашно процедурално овластување за издавање налог за да му наложи на провајдерот на услуги што нуди услуги во рамките на нејзината територија да достави информации за претплатници што ги поседува или ги има под своја контрола.</a:t>
            </a:r>
            <a:endParaRPr lang="mk" b="1" baseline="0" dirty="0" smtClean="0"/>
          </a:p>
          <a:p>
            <a:pPr marL="228600" indent="-228600" algn="l" rtl="0">
              <a:buAutoNum type="arabicPeriod"/>
            </a:pPr>
            <a:r>
              <a:rPr lang="mk" b="1" i="0" u="none" baseline="0"/>
              <a:t>Доброволна соработка со законски мандат:</a:t>
            </a:r>
            <a:r>
              <a:rPr lang="mk" b="0" i="0" u="none" baseline="0"/>
              <a:t> Оваа соработка е соработка за која, иако веќе доброволно е преземена од странските провајдери на услуги, нема законски мандат (на пример, прекуграничен пристап до податоци со согласност).</a:t>
            </a:r>
          </a:p>
          <a:p>
            <a:pPr marL="228600" indent="-228600" algn="l" rtl="0">
              <a:buAutoNum type="arabicPeriod"/>
            </a:pPr>
            <a:r>
              <a:rPr lang="mk" b="1" i="0" u="none" baseline="0"/>
              <a:t>Доброволна соработка без оглед на законскиот мандат:</a:t>
            </a:r>
            <a:r>
              <a:rPr lang="mk" b="0" i="0" u="none" baseline="0"/>
              <a:t> Оваа соработка е соработка што ја преземаат доброволно странските провајдери на услуги без каков било законски мандат (на пример, директна соработка со странски провајдери на услуги преку политиките што ги донесуваат тие странски провајдери на услуги).</a:t>
            </a:r>
          </a:p>
        </p:txBody>
      </p:sp>
      <p:sp>
        <p:nvSpPr>
          <p:cNvPr id="4" name="Slide Number Placeholder 3"/>
          <p:cNvSpPr>
            <a:spLocks noGrp="1"/>
          </p:cNvSpPr>
          <p:nvPr>
            <p:ph type="sldNum" sz="quarter" idx="10"/>
          </p:nvPr>
        </p:nvSpPr>
        <p:spPr/>
        <p:txBody>
          <a:bodyPr/>
          <a:lstStyle/>
          <a:p>
            <a:pPr algn="l" rtl="0"/>
            <a:fld id="{B2221978-7AB2-D644-A1FF-AF545A1745C1}" type="slidenum">
              <a:rPr/>
              <a:pPr/>
              <a:t>43</a:t>
            </a:fld>
            <a:endParaRPr lang="mk"/>
          </a:p>
        </p:txBody>
      </p:sp>
    </p:spTree>
    <p:extLst>
      <p:ext uri="{BB962C8B-B14F-4D97-AF65-F5344CB8AC3E}">
        <p14:creationId xmlns:p14="http://schemas.microsoft.com/office/powerpoint/2010/main" val="41122513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baseline="0"/>
              <a:t>Инструкторот треба да им објасни на учесниците како да се ангажираат во задолжителна соработка со странски провајдери на услуги преку договори за меѓусебна правна помош и релевантно домашно законодавство. Во таков случај соработката се одвива меѓу централните органи на страната-барач и страната што ги обелоденува информациите, а страната што ги обелоденува информациите ќе ја добие бараната соработка преку нејзините домашни овластувања. Може да биде корисно за инструкторот кратко да ги објасни различните одредби во домашното законодавство што овозможуваат меѓународна соработка, вклучително и овозможување да се побара пристап до податоци што ги чуваат странски провајдери на услуги.</a:t>
            </a:r>
          </a:p>
          <a:p>
            <a:pPr algn="just" rtl="0"/>
            <a:endParaRPr lang="mk" baseline="0"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44</a:t>
            </a:fld>
            <a:endParaRPr lang="mk"/>
          </a:p>
        </p:txBody>
      </p:sp>
    </p:spTree>
    <p:extLst>
      <p:ext uri="{BB962C8B-B14F-4D97-AF65-F5344CB8AC3E}">
        <p14:creationId xmlns:p14="http://schemas.microsoft.com/office/powerpoint/2010/main" val="32187421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Доброволна соработка со законски мандат</a:t>
            </a:r>
            <a:endParaRPr lang="mk" sz="1200" kern="1200" dirty="0" smtClean="0">
              <a:solidFill>
                <a:schemeClr val="tx1"/>
              </a:solidFill>
              <a:effectLst/>
              <a:latin typeface="+mn-lt"/>
              <a:ea typeface="+mn-ea"/>
              <a:cs typeface="+mn-cs"/>
            </a:endParaRPr>
          </a:p>
          <a:p>
            <a:pPr algn="just" rtl="0"/>
            <a:endParaRPr lang="mk" dirty="0" smtClean="0"/>
          </a:p>
          <a:p>
            <a:pPr algn="just" rtl="0"/>
            <a:r>
              <a:rPr lang="mk" b="0" i="0" u="none"/>
              <a:t>Важно е инструкторот да нагласи, особено во однос на работата на Групата за докази што се чуваат во облак и Забелешката бр.10 од Насоките на T-CY за член 18 од Конвенцијата од Будимпешта (https://rm.coe.int/CoERMPublicCommonSearchServices/DisplayDCTMContent?documentId=09000016806f943e), дека налозите за доставување податоци може да се користат за да му се наложи на странски провајдер на услуги да достави одредени податоци без оглед дали таквите услуги се даваат преку технички географски домен што упатува на друга јурисдикција сѐ додека таквите услуги се нудат во неговата јурисдикција. Локацијата на податоците не е одлучувачка во однос на наредбите за доставување такви информации. Повеќе информации, особено во однос на дефиницијата на „понуда на услуги на територијата на некоја страна“ може да се најдат во Забелешката бр.10 од Насоките на T-CY за член 18 од Конвенцијата од Будимпешта.</a:t>
            </a:r>
          </a:p>
          <a:p>
            <a:pPr algn="just" rtl="0"/>
            <a:endParaRPr lang="mk" baseline="0" dirty="0" smtClean="0"/>
          </a:p>
          <a:p>
            <a:pPr algn="just" rtl="0"/>
            <a:r>
              <a:rPr lang="mk" b="0" i="0" u="none" baseline="0"/>
              <a:t>Во член 18.1.a. е претставена поширока одредба во тоа што се однесува на секое лице, вклучително и провајдерите на услуги, кое е присутно на територијата. Тој овозможува да се наложи доставување на секакви видови компјутерски податоци, вклучително, но без ограничување и информации за претплатник. Локацијата на компјутерските податоци не е релевантна, но задолжително е дефинираните компјутерски податоци на кои се однесува наредбата да бидат поседувани од лицето на кое му се дава наредба или под слободна контрола на такво лице, без оглед дали тие ги поседуваат или не.</a:t>
            </a:r>
          </a:p>
          <a:p>
            <a:pPr algn="just" rtl="0"/>
            <a:endParaRPr lang="mk" baseline="0" dirty="0" smtClean="0"/>
          </a:p>
          <a:p>
            <a:pPr algn="just" rtl="0"/>
            <a:r>
              <a:rPr lang="mk" b="0" i="0" u="none" baseline="0"/>
              <a:t>Член 18.1.б. претставува потесна одредба во смисла дека се применува само на провајдерите на услуги. Меѓутоа, со одредбата не се бара провајдерот на услуги задолжително да биде присутен на територијата, а се применува само на провајдери на услуги што нудат услуги на територијата. Инструкторот може да употреби примери на провајдер на услуги што дава услуги на провајдер на услуги (на пример, провајдер што им овозможува на лица во рамките на територијата да ги користат неговите услуги, но не ги блокираат таквите услуги и има стварна и суштинска поврзаност со територијата (како што е со локално рекламирање, рекламирање на јазикот на територијата, интеракција со претплатниците на територијата итн.) Овој потчлен, исто така, се разликува по тоа што не се применува на сите видови компјутерски податоци, туку само за информации за претплатници поврзани со услуги што се нудат на територијата. </a:t>
            </a:r>
          </a:p>
          <a:p>
            <a:pPr algn="just" rtl="0"/>
            <a:endParaRPr lang="mk" baseline="0" dirty="0" smtClean="0"/>
          </a:p>
          <a:p>
            <a:pPr algn="just" rtl="0"/>
            <a:r>
              <a:rPr lang="mk" b="0" i="0" u="none"/>
              <a:t>Видете Забелешка </a:t>
            </a:r>
            <a:r>
              <a:rPr lang="mk" b="0" i="0" u="none">
                <a:solidFill>
                  <a:schemeClr val="tx1"/>
                </a:solidFill>
              </a:rPr>
              <a:t>бр. 10 од Водичот</a:t>
            </a:r>
            <a:r>
              <a:rPr lang="mk" sz="1200" b="0" i="0" u="none" kern="1200">
                <a:solidFill>
                  <a:schemeClr val="tx1"/>
                </a:solidFill>
                <a:effectLst/>
                <a:latin typeface="+mn-lt"/>
                <a:ea typeface="+mn-ea"/>
                <a:cs typeface="+mn-cs"/>
              </a:rPr>
              <a:t>Издавање налози за информации за претплатници (член 18 од Конвенцијата од Будимпешта).</a:t>
            </a:r>
          </a:p>
        </p:txBody>
      </p:sp>
      <p:sp>
        <p:nvSpPr>
          <p:cNvPr id="4" name="Slide Number Placeholder 3"/>
          <p:cNvSpPr>
            <a:spLocks noGrp="1"/>
          </p:cNvSpPr>
          <p:nvPr>
            <p:ph type="sldNum" sz="quarter" idx="10"/>
          </p:nvPr>
        </p:nvSpPr>
        <p:spPr/>
        <p:txBody>
          <a:bodyPr/>
          <a:lstStyle/>
          <a:p>
            <a:pPr algn="l" rtl="0"/>
            <a:fld id="{B2221978-7AB2-D644-A1FF-AF545A1745C1}" type="slidenum">
              <a:rPr/>
              <a:pPr/>
              <a:t>45</a:t>
            </a:fld>
            <a:endParaRPr lang="mk"/>
          </a:p>
        </p:txBody>
      </p:sp>
    </p:spTree>
    <p:extLst>
      <p:ext uri="{BB962C8B-B14F-4D97-AF65-F5344CB8AC3E}">
        <p14:creationId xmlns:p14="http://schemas.microsoft.com/office/powerpoint/2010/main" val="28775078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Експедитивно зачувување на складирани компјутерски податоци</a:t>
            </a:r>
            <a:endParaRPr lang="mk"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mk"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mk" b="0" i="0" u="none"/>
              <a:t>Инструкторот треба да ги објасни одредбите од домашното право што овозможуваат меѓусебна правна помош во однос на експедитивното зачувување на складираните компјутерски податоци.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46</a:t>
            </a:fld>
            <a:endParaRPr lang="mk"/>
          </a:p>
        </p:txBody>
      </p:sp>
    </p:spTree>
    <p:extLst>
      <p:ext uri="{BB962C8B-B14F-4D97-AF65-F5344CB8AC3E}">
        <p14:creationId xmlns:p14="http://schemas.microsoft.com/office/powerpoint/2010/main" val="31307495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Барање до странски провајдери на услуги експедитивно да зачуваат податоци</a:t>
            </a:r>
            <a:endParaRPr lang="mk" sz="1200" kern="1200" dirty="0" smtClean="0">
              <a:solidFill>
                <a:schemeClr val="tx1"/>
              </a:solidFill>
              <a:effectLst/>
              <a:latin typeface="+mn-lt"/>
              <a:ea typeface="+mn-ea"/>
              <a:cs typeface="+mn-cs"/>
            </a:endParaRPr>
          </a:p>
          <a:p>
            <a:endParaRPr lang="mk" dirty="0" smtClean="0"/>
          </a:p>
          <a:p>
            <a:pPr algn="l" rtl="0"/>
            <a:r>
              <a:rPr lang="mk" b="0" i="0" u="none"/>
              <a:t>На слајдовите 45 и 46 се опишани елементите на барање за експедитивно зачувување на складирани податоци, за условите во кои може да се одбие барањето и минималниот период на зачувување ако барањето биде прифатено. Инструкторот треба да ги насочува учесниците низ содржината на овие слајдови.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47</a:t>
            </a:fld>
            <a:endParaRPr lang="mk"/>
          </a:p>
        </p:txBody>
      </p:sp>
    </p:spTree>
    <p:extLst>
      <p:ext uri="{BB962C8B-B14F-4D97-AF65-F5344CB8AC3E}">
        <p14:creationId xmlns:p14="http://schemas.microsoft.com/office/powerpoint/2010/main" val="22135230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48</a:t>
            </a:fld>
            <a:endParaRPr lang="mk"/>
          </a:p>
        </p:txBody>
      </p:sp>
    </p:spTree>
    <p:extLst>
      <p:ext uri="{BB962C8B-B14F-4D97-AF65-F5344CB8AC3E}">
        <p14:creationId xmlns:p14="http://schemas.microsoft.com/office/powerpoint/2010/main" val="6003292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b="0" i="0" u="none"/>
              <a:t>Инструкторот треба да ги објасни одредбите од домашното право што овозможуваат меѓусебна правна помош во однос на обелоденувањето на зачувани податоци за сообраќајот.</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49</a:t>
            </a:fld>
            <a:endParaRPr lang="mk"/>
          </a:p>
        </p:txBody>
      </p:sp>
    </p:spTree>
    <p:extLst>
      <p:ext uri="{BB962C8B-B14F-4D97-AF65-F5344CB8AC3E}">
        <p14:creationId xmlns:p14="http://schemas.microsoft.com/office/powerpoint/2010/main" val="37635043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Барање до странски провајдери на услуги да обелоденат податоци за сообраќајот</a:t>
            </a:r>
            <a:endParaRPr lang="mk" sz="1200" kern="1200" dirty="0" smtClean="0">
              <a:solidFill>
                <a:schemeClr val="tx1"/>
              </a:solidFill>
              <a:effectLst/>
              <a:latin typeface="+mn-lt"/>
              <a:ea typeface="+mn-ea"/>
              <a:cs typeface="+mn-cs"/>
            </a:endParaRPr>
          </a:p>
          <a:p>
            <a:endParaRPr lang="mk" dirty="0" smtClean="0"/>
          </a:p>
          <a:p>
            <a:pPr algn="l" rtl="0"/>
            <a:r>
              <a:rPr lang="mk" b="0" i="0" u="none"/>
              <a:t>Инструкторот треба да објасни дека опсегот на оваа одредба е ограничен и страните може само да побараат меѓусебна правна помош во однос на експедитивно обелоденување на зачувани податоци за сообраќајот до степен што таквите информации се потребни за да се идентификува патот на комуникација или провајдерот/провајдерите на услуги преку кој/кои е пренесена комуникацијата.</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50</a:t>
            </a:fld>
            <a:endParaRPr lang="mk"/>
          </a:p>
        </p:txBody>
      </p:sp>
    </p:spTree>
    <p:extLst>
      <p:ext uri="{BB962C8B-B14F-4D97-AF65-F5344CB8AC3E}">
        <p14:creationId xmlns:p14="http://schemas.microsoft.com/office/powerpoint/2010/main" val="1713716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mk" sz="1200" b="0" i="0" u="none" kern="1200">
                <a:solidFill>
                  <a:schemeClr val="tx1"/>
                </a:solidFill>
                <a:latin typeface="+mn-lt"/>
                <a:ea typeface="+mn-ea"/>
                <a:cs typeface="+mn-cs"/>
              </a:rPr>
              <a:t>Важно е и инструкторот и учесниците да разберат кои се целите на сесијата. Овие цели би требало да им бидат детално објаснети на учесниците пред почетокот на сесијата, со користење на информациите од слајдот. Слајдот ќе се повтори на крајот од часот за цели на повторување на сесијата.</a:t>
            </a:r>
            <a:endParaRPr lang="mk"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5</a:t>
            </a:fld>
            <a:endParaRPr lang="mk" dirty="0"/>
          </a:p>
        </p:txBody>
      </p:sp>
    </p:spTree>
    <p:extLst>
      <p:ext uri="{BB962C8B-B14F-4D97-AF65-F5344CB8AC3E}">
        <p14:creationId xmlns:p14="http://schemas.microsoft.com/office/powerpoint/2010/main" val="8164378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Меѓусебна помош во однос на пристап до складирани компјутерски податоци</a:t>
            </a:r>
            <a:endParaRPr lang="mk"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mk"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mk" b="0" i="0" u="none"/>
              <a:t>Инструкторот треба да ги објасни одредбите од домашното право што овозможуваат меѓусебна правна помош во однос на пристапување до складирани компјутерски податоци.</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51</a:t>
            </a:fld>
            <a:endParaRPr lang="mk"/>
          </a:p>
        </p:txBody>
      </p:sp>
    </p:spTree>
    <p:extLst>
      <p:ext uri="{BB962C8B-B14F-4D97-AF65-F5344CB8AC3E}">
        <p14:creationId xmlns:p14="http://schemas.microsoft.com/office/powerpoint/2010/main" val="20680318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dirty="0">
                <a:solidFill>
                  <a:schemeClr val="tx1"/>
                </a:solidFill>
                <a:effectLst/>
                <a:latin typeface="+mn-lt"/>
                <a:ea typeface="+mn-ea"/>
                <a:cs typeface="+mn-cs"/>
              </a:rPr>
              <a:t>Барање до странски провајдери на услуги да се пристапи до складирани податоци</a:t>
            </a:r>
            <a:endParaRPr lang="mk" sz="1200" kern="1200" dirty="0" smtClean="0">
              <a:solidFill>
                <a:schemeClr val="tx1"/>
              </a:solidFill>
              <a:effectLst/>
              <a:latin typeface="+mn-lt"/>
              <a:ea typeface="+mn-ea"/>
              <a:cs typeface="+mn-cs"/>
            </a:endParaRPr>
          </a:p>
          <a:p>
            <a:endParaRPr lang="mk" dirty="0" smtClean="0"/>
          </a:p>
          <a:p>
            <a:pPr algn="l" rtl="0"/>
            <a:r>
              <a:rPr lang="mk" b="0" i="0" u="none" dirty="0"/>
              <a:t>Инструкторот треба да објасни дека ова овластување за пристап до складирани компјутерски податоци е широко овластување што може, во зависност од случај до случај, да вклучи можност за претрес, слично пристапување, запленување или слично обезбедување на податоците што ги чува странски провајдер на услуги</a:t>
            </a:r>
            <a:r>
              <a:rPr lang="mk" b="0" i="0" u="none" dirty="0" smtClean="0"/>
              <a:t>. Во </a:t>
            </a:r>
            <a:r>
              <a:rPr lang="mk" b="0" i="0" u="none" dirty="0"/>
              <a:t>случај ако постои ризик тие податоци да се особено ранливи во однос на загуба или модификација, барање за експедитивен пристап може да биде прифатено ако тоа е дозволено во согласност со договор меѓу засегнатите страни.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52</a:t>
            </a:fld>
            <a:endParaRPr lang="mk"/>
          </a:p>
        </p:txBody>
      </p:sp>
    </p:spTree>
    <p:extLst>
      <p:ext uri="{BB962C8B-B14F-4D97-AF65-F5344CB8AC3E}">
        <p14:creationId xmlns:p14="http://schemas.microsoft.com/office/powerpoint/2010/main" val="8265579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Меѓусебна помош во однос на собирање податоци за сообраќајот во реално време</a:t>
            </a:r>
            <a:endParaRPr lang="mk"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mk"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mk" b="0" i="0" u="none"/>
              <a:t>Инструкторот треба да ги објасни одредбите од домашното право што овозможуваат меѓусебна правна помош во однос на собирање податоци за сообраќајот во реално време.</a:t>
            </a:r>
            <a:endParaRPr lang="mk" dirty="0" smtClean="0"/>
          </a:p>
          <a:p>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53</a:t>
            </a:fld>
            <a:endParaRPr lang="mk"/>
          </a:p>
        </p:txBody>
      </p:sp>
    </p:spTree>
    <p:extLst>
      <p:ext uri="{BB962C8B-B14F-4D97-AF65-F5344CB8AC3E}">
        <p14:creationId xmlns:p14="http://schemas.microsoft.com/office/powerpoint/2010/main" val="10541418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Барање до странски провајдери на услуги да собираат податоци за сообраќајот во реално време</a:t>
            </a:r>
            <a:endParaRPr lang="mk" sz="1200" kern="1200" dirty="0" smtClean="0">
              <a:solidFill>
                <a:schemeClr val="tx1"/>
              </a:solidFill>
              <a:effectLst/>
              <a:latin typeface="+mn-lt"/>
              <a:ea typeface="+mn-ea"/>
              <a:cs typeface="+mn-cs"/>
            </a:endParaRPr>
          </a:p>
          <a:p>
            <a:endParaRPr lang="mk" dirty="0" smtClean="0"/>
          </a:p>
          <a:p>
            <a:pPr algn="l" rtl="0"/>
            <a:r>
              <a:rPr lang="mk" b="0" i="0" u="none"/>
              <a:t>Овластувањето за меѓусебна правна помош е како неговиот пандан во домашни услови, само што е ограничено на конкретни комуникации. Отворени барања не може да се даваат во согласност со оваа одредба.</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54</a:t>
            </a:fld>
            <a:endParaRPr lang="mk"/>
          </a:p>
        </p:txBody>
      </p:sp>
    </p:spTree>
    <p:extLst>
      <p:ext uri="{BB962C8B-B14F-4D97-AF65-F5344CB8AC3E}">
        <p14:creationId xmlns:p14="http://schemas.microsoft.com/office/powerpoint/2010/main" val="4243432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Доброволна соработка со законски мандат</a:t>
            </a:r>
            <a:endParaRPr lang="mk" sz="1200" kern="1200" dirty="0" smtClean="0">
              <a:solidFill>
                <a:schemeClr val="tx1"/>
              </a:solidFill>
              <a:effectLst/>
              <a:latin typeface="+mn-lt"/>
              <a:ea typeface="+mn-ea"/>
              <a:cs typeface="+mn-cs"/>
            </a:endParaRPr>
          </a:p>
          <a:p>
            <a:pPr algn="just" rtl="0"/>
            <a:endParaRPr lang="mk" dirty="0" smtClean="0"/>
          </a:p>
          <a:p>
            <a:pPr algn="just" rtl="0"/>
            <a:r>
              <a:rPr lang="mk" b="0" i="0" u="none"/>
              <a:t>Инструкторот треба да ги објасни релевантните одредби во домашното законодавство што им овозможуваат на страните да пристапат или да добиваат складирани компјутерски податоци (вклучително и податоци за сообраќајот и содржински податоци) без барање меѓусебна помош.</a:t>
            </a:r>
          </a:p>
        </p:txBody>
      </p:sp>
      <p:sp>
        <p:nvSpPr>
          <p:cNvPr id="4" name="Slide Number Placeholder 3"/>
          <p:cNvSpPr>
            <a:spLocks noGrp="1"/>
          </p:cNvSpPr>
          <p:nvPr>
            <p:ph type="sldNum" sz="quarter" idx="10"/>
          </p:nvPr>
        </p:nvSpPr>
        <p:spPr/>
        <p:txBody>
          <a:bodyPr/>
          <a:lstStyle/>
          <a:p>
            <a:pPr algn="l" rtl="0"/>
            <a:fld id="{B2221978-7AB2-D644-A1FF-AF545A1745C1}" type="slidenum">
              <a:rPr/>
              <a:pPr/>
              <a:t>55</a:t>
            </a:fld>
            <a:endParaRPr lang="mk"/>
          </a:p>
        </p:txBody>
      </p:sp>
    </p:spTree>
    <p:extLst>
      <p:ext uri="{BB962C8B-B14F-4D97-AF65-F5344CB8AC3E}">
        <p14:creationId xmlns:p14="http://schemas.microsoft.com/office/powerpoint/2010/main" val="17655350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55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Прашањето кога на страната и е дозволено </a:t>
            </a:r>
            <a:r>
              <a:rPr lang="mk" b="0" i="0" u="sng" dirty="0"/>
              <a:t>унилатерално да пристапи до компјутерски податоци складирани во друга страна, а притоа да не бара меѓусебна помош</a:t>
            </a:r>
            <a:r>
              <a:rPr lang="mk" b="0" i="0" u="none" dirty="0"/>
              <a:t> беше прашање за кое креаторите на Конвенцијата од Будимпешта долго расправаа. </a:t>
            </a:r>
          </a:p>
          <a:p>
            <a:pPr marL="0" marR="0" indent="0" algn="l" defTabSz="457200" rtl="0" eaLnBrk="0" fontAlgn="base" latinLnBrk="0" hangingPunct="0">
              <a:lnSpc>
                <a:spcPct val="100000"/>
              </a:lnSpc>
              <a:spcBef>
                <a:spcPct val="30000"/>
              </a:spcBef>
              <a:spcAft>
                <a:spcPct val="0"/>
              </a:spcAft>
              <a:buClrTx/>
              <a:buSzTx/>
              <a:buFontTx/>
              <a:buNone/>
              <a:tabLst/>
              <a:defRPr/>
            </a:pPr>
            <a:endParaRPr lang="mk"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До детаљ беа разгледани случаи во кои може да биде прифатливо државите да дејствуваат унилатерално, како и случаи во кои тие не може да дејствуваат. На крајот, креаторите одлучиле дека се уште не е можно да се подготви сеопфатен, правно обврзнички режим што ќе ја регулира оваа област. </a:t>
            </a:r>
          </a:p>
          <a:p>
            <a:pPr marL="0" marR="0" indent="0" algn="l" defTabSz="457200" rtl="0" eaLnBrk="0" fontAlgn="base" latinLnBrk="0" hangingPunct="0">
              <a:lnSpc>
                <a:spcPct val="100000"/>
              </a:lnSpc>
              <a:spcBef>
                <a:spcPct val="30000"/>
              </a:spcBef>
              <a:spcAft>
                <a:spcPct val="0"/>
              </a:spcAft>
              <a:buClrTx/>
              <a:buSzTx/>
              <a:buFontTx/>
              <a:buNone/>
              <a:tabLst/>
              <a:defRPr/>
            </a:pPr>
            <a:r>
              <a:rPr lang="mk" b="0" i="0" u="none" dirty="0"/>
              <a:t>Ова делумно се должеше на немањето конкретно искуство со такви ситуации дотогаш; и, делумно, тоа се должеше на разбирањето дека соодветното решение често зависело од точните околности на индивидуалните случаи, </a:t>
            </a:r>
            <a:r>
              <a:rPr lang="mk" b="0" i="0" u="sng" dirty="0"/>
              <a:t>поради што беше тешко да се формулираат генерални правила</a:t>
            </a:r>
            <a:r>
              <a:rPr lang="mk" b="0" i="0" u="none" dirty="0"/>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mk" u="sng"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mk" b="0" i="0" u="sng" dirty="0"/>
              <a:t>На крајот, авторите одлучиле во член 32 од Конвенцијата само да дадат ситуации во кои сите се согласиле дека унилатерално дејствување може да се дозволи</a:t>
            </a:r>
            <a:r>
              <a:rPr lang="mk" b="0" i="0" u="none" dirty="0"/>
              <a:t>. </a:t>
            </a:r>
          </a:p>
          <a:p>
            <a:endParaRPr lang="mk" sz="1200" kern="1200" dirty="0" smtClean="0">
              <a:solidFill>
                <a:schemeClr val="tx1"/>
              </a:solidFill>
              <a:effectLst/>
              <a:latin typeface="+mn-lt"/>
              <a:ea typeface="ＭＳ Ｐゴシック" pitchFamily="-65" charset="-128"/>
              <a:cs typeface="ＭＳ Ｐゴシック" pitchFamily="-65" charset="-128"/>
            </a:endParaRPr>
          </a:p>
          <a:p>
            <a:pPr algn="l" rtl="0"/>
            <a:r>
              <a:rPr lang="mk" sz="1200" b="0" i="0" u="none" kern="1200" dirty="0">
                <a:solidFill>
                  <a:schemeClr val="tx1"/>
                </a:solidFill>
                <a:effectLst/>
                <a:latin typeface="+mn-lt"/>
                <a:ea typeface="ＭＳ Ｐゴシック" pitchFamily="-65" charset="-128"/>
                <a:cs typeface="ＭＳ Ｐゴシック" pitchFamily="-65" charset="-128"/>
              </a:rPr>
              <a:t>Како резултат, во член 32 се дефинира можноста што им е дадена на агенциите од држава-потписничка на Конвенцијата да добие докази складирани на компјутер што физички е лоциран на територијата на друга страна, без какво било барање за меѓународна соработка. Тоа може да се направи ако, во текот на конкретната истрага, службениците што се одговорни треба да добијат информации од отворен код од компјутер лоциран во странска земја или од компјутер до кој е одобрен пристап од законски овластено лице.</a:t>
            </a:r>
          </a:p>
          <a:p>
            <a:pPr algn="l" rtl="0"/>
            <a:r>
              <a:rPr lang="mk" sz="1200" b="0" i="0" u="none" kern="1200" dirty="0">
                <a:solidFill>
                  <a:schemeClr val="tx1"/>
                </a:solidFill>
                <a:effectLst/>
                <a:latin typeface="+mn-lt"/>
                <a:ea typeface="ＭＳ Ｐゴシック" pitchFamily="-65" charset="-128"/>
                <a:cs typeface="ＭＳ Ｐゴシック" pitchFamily="-65" charset="-128"/>
              </a:rPr>
              <a:t> </a:t>
            </a:r>
          </a:p>
          <a:p>
            <a:pPr algn="l" rtl="0"/>
            <a:r>
              <a:rPr lang="mk" sz="1200" b="0" i="0" u="none" kern="1200" dirty="0">
                <a:solidFill>
                  <a:schemeClr val="tx1"/>
                </a:solidFill>
                <a:effectLst/>
                <a:latin typeface="+mn-lt"/>
                <a:ea typeface="ＭＳ Ｐゴシック" pitchFamily="-65" charset="-128"/>
                <a:cs typeface="ＭＳ Ｐゴシック" pitchFamily="-65" charset="-128"/>
              </a:rPr>
              <a:t>Во однос на информации од отворен код, мора да се забележи дека оваа истрага </a:t>
            </a:r>
            <a:r>
              <a:rPr lang="mk" sz="1200" b="0" i="0" u="none" kern="1200" dirty="0" smtClean="0">
                <a:solidFill>
                  <a:schemeClr val="tx1"/>
                </a:solidFill>
                <a:effectLst/>
                <a:latin typeface="+mn-lt"/>
                <a:ea typeface="ＭＳ Ｐゴシック" pitchFamily="-65" charset="-128"/>
                <a:cs typeface="ＭＳ Ｐゴシック" pitchFamily="-65" charset="-128"/>
              </a:rPr>
              <a:t>на „</a:t>
            </a:r>
            <a:r>
              <a:rPr lang="mk" sz="1200" b="0" i="0" u="none" kern="1200" dirty="0">
                <a:solidFill>
                  <a:schemeClr val="tx1"/>
                </a:solidFill>
                <a:effectLst/>
                <a:latin typeface="+mn-lt"/>
                <a:ea typeface="ＭＳ Ｐゴシック" pitchFamily="-65" charset="-128"/>
                <a:cs typeface="ＭＳ Ｐゴシック" pitchFamily="-65" charset="-128"/>
              </a:rPr>
              <a:t>отворен код“ е нешто што може да го направи секој граѓанин, на сопствена иницијатива, во повеќето држави. Така, оваа одредба едноставно има цел да ги овласти и агентите за спроведување на законот да го прават тоа и истовремено да ги квалификуваат како валидни доказите што се добиени на таков начин.</a:t>
            </a:r>
          </a:p>
          <a:p>
            <a:endParaRPr lang="mk" sz="1200" kern="1200" dirty="0" smtClean="0">
              <a:solidFill>
                <a:schemeClr val="tx1"/>
              </a:solidFill>
              <a:effectLst/>
              <a:latin typeface="+mn-lt"/>
              <a:ea typeface="ＭＳ Ｐゴシック" pitchFamily="-65" charset="-128"/>
              <a:cs typeface="ＭＳ Ｐゴシック" pitchFamily="-65" charset="-128"/>
            </a:endParaRPr>
          </a:p>
          <a:p>
            <a:pPr algn="l" rtl="0"/>
            <a:r>
              <a:rPr lang="mk" sz="1200" b="0" i="0" u="none" kern="1200" dirty="0">
                <a:solidFill>
                  <a:schemeClr val="tx1"/>
                </a:solidFill>
                <a:effectLst/>
                <a:latin typeface="+mn-lt"/>
                <a:ea typeface="ＭＳ Ｐゴシック" pitchFamily="-65" charset="-128"/>
                <a:cs typeface="ＭＳ Ｐゴシック" pitchFamily="-65" charset="-128"/>
              </a:rPr>
              <a:t>Но одредбата, од другата страна, има сосема нов пристап. Не постои реален еквивалент во физичкиот свет за оваа нова можност: во минатото службеникот би морал физички да патува до другата држава и да побара асистенција од локалните власти. Тој не можел да направи ништо самоиницијативно и секое иследничко дејство морало да се спроведе во име на националните власти на локацијата.</a:t>
            </a:r>
          </a:p>
          <a:p>
            <a:pPr algn="l" rtl="0"/>
            <a:r>
              <a:rPr lang="mk" sz="1200" b="0" i="0" u="none" kern="1200" dirty="0">
                <a:solidFill>
                  <a:schemeClr val="tx1"/>
                </a:solidFill>
                <a:effectLst/>
                <a:latin typeface="+mn-lt"/>
                <a:ea typeface="ＭＳ Ｐゴシック" pitchFamily="-65" charset="-128"/>
                <a:cs typeface="ＭＳ Ｐゴシック" pitchFamily="-65" charset="-128"/>
              </a:rPr>
              <a:t> </a:t>
            </a:r>
          </a:p>
          <a:p>
            <a:pPr algn="l" rtl="0"/>
            <a:r>
              <a:rPr lang="mk" sz="1200" b="0" i="0" u="none" kern="1200" dirty="0">
                <a:solidFill>
                  <a:schemeClr val="tx1"/>
                </a:solidFill>
                <a:effectLst/>
                <a:latin typeface="+mn-lt"/>
                <a:ea typeface="ＭＳ Ｐゴシック" pitchFamily="-65" charset="-128"/>
                <a:cs typeface="ＭＳ Ｐゴシック" pitchFamily="-65" charset="-128"/>
              </a:rPr>
              <a:t>Во член 32 се предвидува спротивното. Според членот, секој агент за спроведување на законот од која било земја во целиот свет може да добие информации од друга земја, иако тоа „не се информации од отворен код“ ако лицето што има законско овластување да ги обелодени податоците даде своја законска и доброволна согласност. За истражната активност не е потребно никакво овластување од државата со јурисдикција на местото каде што се складирани информациите. Некои држави не ја прифаќаат мирно Конвенцијата поради оваа одредба. Тие тврдат дека таа е против принципот на суверенитет. Меѓутоа, не постои никаков предлог или некое друго решение за овие комплексни проблеми на прекуграничните истраги или на истрагите „во облак“. Реалниот живот открива дека, во повеќето случаи, не е можно да се истражува компјутерски криминал или да се собираат електронски докази, на меѓународно ниво, со помош на традиционалните канали. Тоа е невозможно поради тоа што времето што е потребни не е усогласено со непостојаноста и суптилноста на електронските докази. Затоа би била поефикасна прекугранична истрага што ја спроведува агент за спроведување на законот што работи на случајот</a:t>
            </a:r>
            <a:r>
              <a:rPr lang="mk" sz="1200" b="0" i="0" u="none" kern="1200" dirty="0" smtClean="0">
                <a:solidFill>
                  <a:schemeClr val="tx1"/>
                </a:solidFill>
                <a:effectLst/>
                <a:latin typeface="+mn-lt"/>
                <a:ea typeface="ＭＳ Ｐゴシック" pitchFamily="-65" charset="-128"/>
                <a:cs typeface="ＭＳ Ｐゴシック" pitchFamily="-65" charset="-128"/>
              </a:rPr>
              <a:t>. </a:t>
            </a:r>
            <a:endParaRPr lang="mk" sz="1200" b="0" i="0" u="none" kern="1200" dirty="0">
              <a:solidFill>
                <a:schemeClr val="tx1"/>
              </a:solidFill>
              <a:effectLst/>
              <a:latin typeface="+mn-lt"/>
              <a:ea typeface="ＭＳ Ｐゴシック" pitchFamily="-65" charset="-128"/>
              <a:cs typeface="ＭＳ Ｐゴシック" pitchFamily="-65" charset="-128"/>
            </a:endParaRPr>
          </a:p>
          <a:p>
            <a:pPr algn="l" rtl="0"/>
            <a:r>
              <a:rPr lang="mk" sz="1200" b="0" i="0" u="none" kern="1200" dirty="0">
                <a:solidFill>
                  <a:schemeClr val="tx1"/>
                </a:solidFill>
                <a:effectLst/>
                <a:latin typeface="+mn-lt"/>
                <a:ea typeface="ＭＳ Ｐゴシック" pitchFamily="-65" charset="-128"/>
                <a:cs typeface="ＭＳ Ｐゴシック" pitchFamily="-65" charset="-128"/>
              </a:rPr>
              <a:t> </a:t>
            </a:r>
          </a:p>
          <a:p>
            <a:pPr algn="l" rtl="0"/>
            <a:r>
              <a:rPr lang="mk" sz="1200" b="0" i="0" u="none" kern="1200" dirty="0">
                <a:solidFill>
                  <a:schemeClr val="tx1"/>
                </a:solidFill>
                <a:effectLst/>
                <a:latin typeface="+mn-lt"/>
                <a:ea typeface="ＭＳ Ｐゴシック" pitchFamily="-65" charset="-128"/>
                <a:cs typeface="ＭＳ Ｐゴシック" pitchFamily="-65" charset="-128"/>
              </a:rPr>
              <a:t>Но, од друга страна, понекогаш е навистина невозможно да се користат редовните канали на соработка – во однос на услугите во „облак“, корисниците (и истражителот) не знаат точно каде физички се складирани податоците што ги бара полицијата. </a:t>
            </a:r>
          </a:p>
        </p:txBody>
      </p:sp>
      <p:sp>
        <p:nvSpPr>
          <p:cNvPr id="4" name="Espace réservé du numéro de diapositive 3"/>
          <p:cNvSpPr>
            <a:spLocks noGrp="1"/>
          </p:cNvSpPr>
          <p:nvPr>
            <p:ph type="sldNum" sz="quarter" idx="10"/>
          </p:nvPr>
        </p:nvSpPr>
        <p:spPr/>
        <p:txBody>
          <a:bodyPr/>
          <a:lstStyle/>
          <a:p>
            <a:pPr algn="l" rtl="0">
              <a:defRPr/>
            </a:pPr>
            <a:fld id="{D4FF903F-D39C-44F7-BA09-A3401097BBD0}" type="slidenum">
              <a:rPr/>
              <a:pPr>
                <a:defRPr/>
              </a:pPr>
              <a:t>56</a:t>
            </a:fld>
            <a:endParaRPr lang="mk"/>
          </a:p>
        </p:txBody>
      </p:sp>
    </p:spTree>
    <p:extLst>
      <p:ext uri="{BB962C8B-B14F-4D97-AF65-F5344CB8AC3E}">
        <p14:creationId xmlns:p14="http://schemas.microsoft.com/office/powerpoint/2010/main" val="41422957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mk" b="0" i="0" u="none"/>
              <a:t>На слајдот е прикажан елемент од член 32</a:t>
            </a:r>
            <a:r>
              <a:rPr lang="mk" b="0" i="0" u="none">
                <a:solidFill>
                  <a:srgbClr val="FF0000"/>
                </a:solidFill>
              </a:rPr>
              <a:t>. Објаснување на овој елемент е дадено на следниот слајд.</a:t>
            </a:r>
            <a:endParaRPr lang="mk" dirty="0" smtClean="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57</a:t>
            </a:fld>
            <a:endParaRPr lang="mk"/>
          </a:p>
        </p:txBody>
      </p:sp>
    </p:spTree>
    <p:extLst>
      <p:ext uri="{BB962C8B-B14F-4D97-AF65-F5344CB8AC3E}">
        <p14:creationId xmlns:p14="http://schemas.microsoft.com/office/powerpoint/2010/main" val="9736786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58</a:t>
            </a:fld>
            <a:endParaRPr lang="mk"/>
          </a:p>
        </p:txBody>
      </p:sp>
    </p:spTree>
    <p:extLst>
      <p:ext uri="{BB962C8B-B14F-4D97-AF65-F5344CB8AC3E}">
        <p14:creationId xmlns:p14="http://schemas.microsoft.com/office/powerpoint/2010/main" val="39035019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mk" b="0" i="0" u="none"/>
              <a:t>На слајдот е прикажан елемент од член 32</a:t>
            </a:r>
            <a:r>
              <a:rPr lang="mk" b="0" i="0" u="none">
                <a:solidFill>
                  <a:srgbClr val="FF0000"/>
                </a:solidFill>
              </a:rPr>
              <a:t>. Објаснување на овој елемент е дадено на следниот слајд.</a:t>
            </a:r>
            <a:endParaRPr lang="mk" dirty="0" smtClean="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59</a:t>
            </a:fld>
            <a:endParaRPr lang="mk"/>
          </a:p>
        </p:txBody>
      </p:sp>
    </p:spTree>
    <p:extLst>
      <p:ext uri="{BB962C8B-B14F-4D97-AF65-F5344CB8AC3E}">
        <p14:creationId xmlns:p14="http://schemas.microsoft.com/office/powerpoint/2010/main" val="29239382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mk" b="0" i="0" u="none"/>
              <a:t>На слајдот е прикажан елемент од член 32</a:t>
            </a:r>
            <a:r>
              <a:rPr lang="mk" b="0" i="0" u="none">
                <a:solidFill>
                  <a:srgbClr val="FF0000"/>
                </a:solidFill>
              </a:rPr>
              <a:t>. Објаснување на овој елемент е дадено на следниот слајд.</a:t>
            </a:r>
            <a:endParaRPr lang="mk" dirty="0" smtClean="0"/>
          </a:p>
          <a:p>
            <a:pPr algn="just" rtl="0"/>
            <a:endParaRPr lang="mk" sz="1200" b="0" i="0" u="none" strike="noStrike" kern="1200" baseline="0" dirty="0" smtClean="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61</a:t>
            </a:fld>
            <a:endParaRPr lang="mk"/>
          </a:p>
        </p:txBody>
      </p:sp>
    </p:spTree>
    <p:extLst>
      <p:ext uri="{BB962C8B-B14F-4D97-AF65-F5344CB8AC3E}">
        <p14:creationId xmlns:p14="http://schemas.microsoft.com/office/powerpoint/2010/main" val="4266328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latin typeface="+mn-lt"/>
                <a:ea typeface="+mn-ea"/>
                <a:cs typeface="+mn-cs"/>
              </a:rPr>
              <a:t>За да може судиите и обвинителите целосно да ја разберат соработката со индустријата, важно е инструкторите да ги повторат релевантните концепти, како што се провајдери на услуги, содржински податоци, податоци за сообраќајот и информации за претплатникот. Овој дел од часот може да биде интерактивен и различни судии може да бидат тестирани во однос на нивното знаење за овие клучни термини. Овој дел ги опфаќа и податоците што се чуваат во облак, чие разбирање е особено важно за третиот дел од часот. Со оглед дека повеќето теми што се опфатени во првиот дел можеби веќе се опфатени во претходните лекции, можеби е покорисно да се поттикне интеракција и учество на учесниците.</a:t>
            </a:r>
          </a:p>
        </p:txBody>
      </p:sp>
      <p:sp>
        <p:nvSpPr>
          <p:cNvPr id="4" name="Slide Number Placeholder 3"/>
          <p:cNvSpPr>
            <a:spLocks noGrp="1"/>
          </p:cNvSpPr>
          <p:nvPr>
            <p:ph type="sldNum" sz="quarter" idx="10"/>
          </p:nvPr>
        </p:nvSpPr>
        <p:spPr/>
        <p:txBody>
          <a:bodyPr/>
          <a:lstStyle/>
          <a:p>
            <a:pPr algn="l" rtl="0"/>
            <a:fld id="{B2221978-7AB2-D644-A1FF-AF545A1745C1}" type="slidenum">
              <a:rPr/>
              <a:pPr/>
              <a:t>6</a:t>
            </a:fld>
            <a:endParaRPr lang="mk" dirty="0"/>
          </a:p>
        </p:txBody>
      </p:sp>
    </p:spTree>
    <p:extLst>
      <p:ext uri="{BB962C8B-B14F-4D97-AF65-F5344CB8AC3E}">
        <p14:creationId xmlns:p14="http://schemas.microsoft.com/office/powerpoint/2010/main" val="53002499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62</a:t>
            </a:fld>
            <a:endParaRPr lang="mk"/>
          </a:p>
        </p:txBody>
      </p:sp>
    </p:spTree>
    <p:extLst>
      <p:ext uri="{BB962C8B-B14F-4D97-AF65-F5344CB8AC3E}">
        <p14:creationId xmlns:p14="http://schemas.microsoft.com/office/powerpoint/2010/main" val="9291387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mk" b="0" i="0" u="none"/>
              <a:t>На слајдот е прикажан елемент од член 32</a:t>
            </a:r>
            <a:r>
              <a:rPr lang="mk" b="0" i="0" u="none">
                <a:solidFill>
                  <a:srgbClr val="FF0000"/>
                </a:solidFill>
              </a:rPr>
              <a:t>. Објаснување на овој елемент е дадено на следниот слајд.</a:t>
            </a:r>
            <a:endParaRPr lang="mk" dirty="0" smtClean="0"/>
          </a:p>
          <a:p>
            <a:pPr algn="just" rtl="0"/>
            <a:endParaRPr lang="mk" sz="1200" b="0" i="0" u="none" strike="noStrike" kern="1200" baseline="0" dirty="0" smtClean="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63</a:t>
            </a:fld>
            <a:endParaRPr lang="mk"/>
          </a:p>
        </p:txBody>
      </p:sp>
    </p:spTree>
    <p:extLst>
      <p:ext uri="{BB962C8B-B14F-4D97-AF65-F5344CB8AC3E}">
        <p14:creationId xmlns:p14="http://schemas.microsoft.com/office/powerpoint/2010/main" val="34089406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64</a:t>
            </a:fld>
            <a:endParaRPr lang="mk"/>
          </a:p>
        </p:txBody>
      </p:sp>
    </p:spTree>
    <p:extLst>
      <p:ext uri="{BB962C8B-B14F-4D97-AF65-F5344CB8AC3E}">
        <p14:creationId xmlns:p14="http://schemas.microsoft.com/office/powerpoint/2010/main" val="17073169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mk" b="0" i="0" u="none"/>
              <a:t>На слајдот е прикажан елемент од член 32</a:t>
            </a:r>
            <a:r>
              <a:rPr lang="mk" b="0" i="0" u="none">
                <a:solidFill>
                  <a:srgbClr val="FF0000"/>
                </a:solidFill>
              </a:rPr>
              <a:t>. Објаснување на овој елемент е дадено на следниот слајд.</a:t>
            </a:r>
            <a:endParaRPr lang="mk" dirty="0" smtClean="0"/>
          </a:p>
          <a:p>
            <a:pPr algn="just" rtl="0"/>
            <a:endParaRPr lang="mk" sz="1200" b="0" i="0" u="none" strike="noStrike" kern="1200" baseline="0" dirty="0" smtClean="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65</a:t>
            </a:fld>
            <a:endParaRPr lang="mk"/>
          </a:p>
        </p:txBody>
      </p:sp>
    </p:spTree>
    <p:extLst>
      <p:ext uri="{BB962C8B-B14F-4D97-AF65-F5344CB8AC3E}">
        <p14:creationId xmlns:p14="http://schemas.microsoft.com/office/powerpoint/2010/main" val="42139685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66</a:t>
            </a:fld>
            <a:endParaRPr lang="mk"/>
          </a:p>
        </p:txBody>
      </p:sp>
    </p:spTree>
    <p:extLst>
      <p:ext uri="{BB962C8B-B14F-4D97-AF65-F5344CB8AC3E}">
        <p14:creationId xmlns:p14="http://schemas.microsoft.com/office/powerpoint/2010/main" val="41417618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Доброволна соработка без законски мандат</a:t>
            </a:r>
            <a:endParaRPr lang="mk" sz="1200" kern="1200" dirty="0" smtClean="0">
              <a:solidFill>
                <a:schemeClr val="tx1"/>
              </a:solidFill>
              <a:effectLst/>
              <a:latin typeface="+mn-lt"/>
              <a:ea typeface="+mn-ea"/>
              <a:cs typeface="+mn-cs"/>
            </a:endParaRPr>
          </a:p>
          <a:p>
            <a:pPr algn="just" rtl="0"/>
            <a:endParaRPr lang="mk" dirty="0" smtClean="0"/>
          </a:p>
          <a:p>
            <a:pPr algn="just" rtl="0"/>
            <a:r>
              <a:rPr lang="mk" b="0" i="0" u="none"/>
              <a:t>Во оваа точка инструкторот треба да им каже на учесниците дека во текот на преостанатиот дел од часот ќе се дискутира за директната соработка со странски провајдери на услуги. Важно е учесниците да го разберат значењето на оваа форма на соработка. Инструкторот треба да објасни дека оваа форма на соработка е сосема доброволна за провајдерот на услуги. Инструкторот може да го нагласи (вклучително преку употреба на табелата на следниот слајд) обемот на барањата што се упатуваат директно до провајдерите на услуги. Инструкторот може да објасни како електронските докази (вклучително и информации за претплатници) многупати се чуваат од провајдерите на услуги, како што се веб-страници за социјално вмрежување со седиште во Соединетите Американски Држави.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67</a:t>
            </a:fld>
            <a:endParaRPr lang="mk"/>
          </a:p>
        </p:txBody>
      </p:sp>
    </p:spTree>
    <p:extLst>
      <p:ext uri="{BB962C8B-B14F-4D97-AF65-F5344CB8AC3E}">
        <p14:creationId xmlns:p14="http://schemas.microsoft.com/office/powerpoint/2010/main" val="296343793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Овие статистички податоци за барања за податоци однадвор, од Соединетите Американски Држави, кои биле пратени директно до Apple, Facebook, Google, Microsoft, Twitter и Yahoo во 2015 година, инструкторот може да ги употреби за да ги нагласи значењето и распространетоста на директната соработка со провајдерите на услуги во САД. Инструкторот, исто така, може да нагласи дека иако САД примиле највисок процент обелоденети податоци, обелоденувањата биле реализирани и за други страни и дека е можно да се соработува директно со странски провајдери на услуги.</a:t>
            </a:r>
          </a:p>
          <a:p>
            <a:endParaRPr lang="mk" baseline="0" dirty="0" smtClean="0"/>
          </a:p>
          <a:p>
            <a:pPr algn="l" rtl="0"/>
            <a:r>
              <a:rPr lang="mk" b="0" i="0" u="none" baseline="0"/>
              <a:t>На следниве слајдови кратко се објаснети насоките за законска соработка за некои големи провајдери на услуги во САД во однос на странски барања за соработка. Инструкторот може да смета за корисно да ги употреби овие примери за учесниците да може да разберат како практично се спроведува соработка со странски провајдери на услуги. </a:t>
            </a:r>
          </a:p>
        </p:txBody>
      </p:sp>
      <p:sp>
        <p:nvSpPr>
          <p:cNvPr id="4" name="Slide Number Placeholder 3"/>
          <p:cNvSpPr>
            <a:spLocks noGrp="1"/>
          </p:cNvSpPr>
          <p:nvPr>
            <p:ph type="sldNum" sz="quarter" idx="10"/>
          </p:nvPr>
        </p:nvSpPr>
        <p:spPr/>
        <p:txBody>
          <a:bodyPr/>
          <a:lstStyle/>
          <a:p>
            <a:pPr algn="l" rtl="0"/>
            <a:fld id="{B2221978-7AB2-D644-A1FF-AF545A1745C1}" type="slidenum">
              <a:rPr/>
              <a:pPr/>
              <a:t>68</a:t>
            </a:fld>
            <a:endParaRPr lang="mk"/>
          </a:p>
        </p:txBody>
      </p:sp>
    </p:spTree>
    <p:extLst>
      <p:ext uri="{BB962C8B-B14F-4D97-AF65-F5344CB8AC3E}">
        <p14:creationId xmlns:p14="http://schemas.microsoft.com/office/powerpoint/2010/main" val="271198850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sz="1200" b="0" i="0" u="none" kern="1200">
                <a:solidFill>
                  <a:schemeClr val="tx1"/>
                </a:solidFill>
                <a:effectLst/>
                <a:latin typeface="+mn-lt"/>
                <a:ea typeface="+mn-ea"/>
                <a:cs typeface="+mn-cs"/>
              </a:rPr>
              <a:t>Инструкторот треба да им покаже на учесниците снимка на Насоките за службениците за спроведување на законот за формулар за обелоденување информации од Facebook.</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69</a:t>
            </a:fld>
            <a:endParaRPr lang="mk"/>
          </a:p>
        </p:txBody>
      </p:sp>
    </p:spTree>
    <p:extLst>
      <p:ext uri="{BB962C8B-B14F-4D97-AF65-F5344CB8AC3E}">
        <p14:creationId xmlns:p14="http://schemas.microsoft.com/office/powerpoint/2010/main" val="279826054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sz="1200" b="0" i="0" u="none" kern="1200">
                <a:solidFill>
                  <a:schemeClr val="tx1"/>
                </a:solidFill>
                <a:effectLst/>
                <a:latin typeface="+mn-lt"/>
                <a:ea typeface="+mn-ea"/>
                <a:cs typeface="+mn-cs"/>
              </a:rPr>
              <a:t>Инструкторот треба да им покаже на учесниците снимка на Насоките за службениците за спроведување на законот во однос на обелоденување информации од Facebook.</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70</a:t>
            </a:fld>
            <a:endParaRPr lang="mk"/>
          </a:p>
        </p:txBody>
      </p:sp>
    </p:spTree>
    <p:extLst>
      <p:ext uri="{BB962C8B-B14F-4D97-AF65-F5344CB8AC3E}">
        <p14:creationId xmlns:p14="http://schemas.microsoft.com/office/powerpoint/2010/main" val="338255014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Примери на политики на провајдери на услуги</a:t>
            </a:r>
            <a:endParaRPr lang="mk" sz="1200" kern="1200" dirty="0" smtClean="0">
              <a:solidFill>
                <a:schemeClr val="tx1"/>
              </a:solidFill>
              <a:effectLst/>
              <a:latin typeface="+mn-lt"/>
              <a:ea typeface="+mn-ea"/>
              <a:cs typeface="+mn-cs"/>
            </a:endParaRPr>
          </a:p>
          <a:p>
            <a:endParaRPr lang="mk" sz="1200" kern="1200" dirty="0" smtClean="0">
              <a:solidFill>
                <a:schemeClr val="tx1"/>
              </a:solidFill>
              <a:effectLst/>
              <a:latin typeface="+mn-lt"/>
              <a:ea typeface="+mn-ea"/>
              <a:cs typeface="+mn-cs"/>
            </a:endParaRPr>
          </a:p>
          <a:p>
            <a:pPr algn="l" rtl="0"/>
            <a:r>
              <a:rPr lang="mk" sz="1200" b="0" i="0" u="none" kern="1200">
                <a:solidFill>
                  <a:schemeClr val="tx1"/>
                </a:solidFill>
                <a:effectLst/>
                <a:latin typeface="+mn-lt"/>
                <a:ea typeface="+mn-ea"/>
                <a:cs typeface="+mn-cs"/>
              </a:rPr>
              <a:t>Инструкторот може да користи примери на политики на различни провајдери на услуги на овие слајдови за да ги објасни различните барања што ги имаат странските провајдери на услуги во однос на барањата за пристапување кон податоци.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71</a:t>
            </a:fld>
            <a:endParaRPr lang="mk"/>
          </a:p>
        </p:txBody>
      </p:sp>
    </p:spTree>
    <p:extLst>
      <p:ext uri="{BB962C8B-B14F-4D97-AF65-F5344CB8AC3E}">
        <p14:creationId xmlns:p14="http://schemas.microsoft.com/office/powerpoint/2010/main" val="902633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mk" b="0" i="0" u="none" dirty="0"/>
              <a:t>Со оглед дека овој час се однесува на соработка со индустријата, може да биде корисно инструкторите да повторат што е провајдер на услуги бидејќи провајдери на услуги се членови на индустријата со кои соработката е најкорисна. На слајдот 6 е дадена дефиниција на провајдерот на услуги од Конвенцијата од Будимпешта и/или дефиниција на провајдерот на услуги според домашното право.</a:t>
            </a:r>
          </a:p>
          <a:p>
            <a:pPr algn="just" rtl="0"/>
            <a:endParaRPr lang="mk" baseline="0" dirty="0" smtClean="0"/>
          </a:p>
          <a:p>
            <a:pPr algn="just" rtl="0"/>
            <a:r>
              <a:rPr lang="mk" b="0" i="0" u="none" baseline="0" dirty="0"/>
              <a:t>Инструкторот треба да го нагласи значењето на концептот провајдер на услуги, вклучително и на упатувањето на различни одредби во домашното право што ги предвидуваат процедуралните овластувања што треба да се извршат во врска со провајдерите на услуги (на пример, пресретнување содржински податоци, налог за доставување податоци).</a:t>
            </a:r>
          </a:p>
          <a:p>
            <a:pPr algn="just" rtl="0"/>
            <a:endParaRPr lang="mk" baseline="0" dirty="0" smtClean="0"/>
          </a:p>
          <a:p>
            <a:pPr algn="just" rtl="0"/>
            <a:r>
              <a:rPr lang="mk" b="0" i="0" u="none" baseline="0" dirty="0"/>
              <a:t>Инструкторот може да смета за корисно да направи разлика меѓу „провајдери на услуги“ и „провајдери на интернет-услуги“. Инструкторот може да размисли за тоа да даде примери на провајдери на услуги (на пример, локални провајдери на услуги, мултинационални провајдери на услуги како што </a:t>
            </a:r>
            <a:r>
              <a:rPr lang="mk" b="0" i="0" u="none" baseline="0" dirty="0" smtClean="0"/>
              <a:t>се Facebook</a:t>
            </a:r>
            <a:r>
              <a:rPr lang="mk" b="0" i="0" u="none" baseline="0" dirty="0"/>
              <a:t>, Google, Instagram, Snapchat итн.) Тоа ќе им помогне на учесниците да ги разберат начините на соработка со провајдерите на услуги.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7</a:t>
            </a:fld>
            <a:endParaRPr lang="mk"/>
          </a:p>
        </p:txBody>
      </p:sp>
    </p:spTree>
    <p:extLst>
      <p:ext uri="{BB962C8B-B14F-4D97-AF65-F5344CB8AC3E}">
        <p14:creationId xmlns:p14="http://schemas.microsoft.com/office/powerpoint/2010/main" val="331068709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73</a:t>
            </a:fld>
            <a:endParaRPr lang="mk"/>
          </a:p>
        </p:txBody>
      </p:sp>
    </p:spTree>
    <p:extLst>
      <p:ext uri="{BB962C8B-B14F-4D97-AF65-F5344CB8AC3E}">
        <p14:creationId xmlns:p14="http://schemas.microsoft.com/office/powerpoint/2010/main" val="356384325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Прашања на соработката со странски провајдери на услуги</a:t>
            </a:r>
            <a:endParaRPr lang="mk" sz="1200" kern="1200" dirty="0" smtClean="0">
              <a:solidFill>
                <a:schemeClr val="tx1"/>
              </a:solidFill>
              <a:effectLst/>
              <a:latin typeface="+mn-lt"/>
              <a:ea typeface="+mn-ea"/>
              <a:cs typeface="+mn-cs"/>
            </a:endParaRPr>
          </a:p>
          <a:p>
            <a:endParaRPr lang="mk" dirty="0" smtClean="0"/>
          </a:p>
          <a:p>
            <a:pPr algn="l" rtl="0"/>
            <a:r>
              <a:rPr lang="mk" b="0" i="0" u="none"/>
              <a:t>Инструкторот треба да ги запознае учесниците со листа на прашања и на очекувани предизвици на кои може да се наиде во соработката со странски провајдери на услуги. Со секое прашање се постапува подетално на следниве слајдови.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74</a:t>
            </a:fld>
            <a:endParaRPr lang="mk"/>
          </a:p>
        </p:txBody>
      </p:sp>
    </p:spTree>
    <p:extLst>
      <p:ext uri="{BB962C8B-B14F-4D97-AF65-F5344CB8AC3E}">
        <p14:creationId xmlns:p14="http://schemas.microsoft.com/office/powerpoint/2010/main" val="211108040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Нестабилност на политиките</a:t>
            </a:r>
            <a:endParaRPr lang="mk" sz="1200" kern="1200" dirty="0" smtClean="0">
              <a:solidFill>
                <a:schemeClr val="tx1"/>
              </a:solidFill>
              <a:effectLst/>
              <a:latin typeface="+mn-lt"/>
              <a:ea typeface="+mn-ea"/>
              <a:cs typeface="+mn-cs"/>
            </a:endParaRPr>
          </a:p>
          <a:p>
            <a:pPr algn="just" rtl="0"/>
            <a:endParaRPr lang="mk" baseline="0" dirty="0" smtClean="0"/>
          </a:p>
          <a:p>
            <a:pPr algn="just" rtl="0"/>
            <a:r>
              <a:rPr lang="mk" b="0" i="0" u="none"/>
              <a:t>Важно е инструкторот да нагласи дека политиките на странските провајдери на услугите во однос на соработката со службениците за спроведување на законот се нестабилни и често се менуваат. Инструкторот треба да ги охрабри и да ги подготви учесниците да останат релативно флексибилни на промените во овие политики кога од нив се бара да бараат соработка од странски провајдери на услуги.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75</a:t>
            </a:fld>
            <a:endParaRPr lang="mk"/>
          </a:p>
        </p:txBody>
      </p:sp>
    </p:spTree>
    <p:extLst>
      <p:ext uri="{BB962C8B-B14F-4D97-AF65-F5344CB8AC3E}">
        <p14:creationId xmlns:p14="http://schemas.microsoft.com/office/powerpoint/2010/main" val="313325429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Локација, територијалност и јурисдикција</a:t>
            </a:r>
            <a:endParaRPr lang="mk" sz="1200" kern="1200" dirty="0" smtClean="0">
              <a:solidFill>
                <a:schemeClr val="tx1"/>
              </a:solidFill>
              <a:effectLst/>
              <a:latin typeface="+mn-lt"/>
              <a:ea typeface="+mn-ea"/>
              <a:cs typeface="+mn-cs"/>
            </a:endParaRPr>
          </a:p>
          <a:p>
            <a:pPr algn="just" rtl="0"/>
            <a:endParaRPr lang="mk" dirty="0" smtClean="0"/>
          </a:p>
          <a:p>
            <a:pPr algn="just" rtl="0"/>
            <a:r>
              <a:rPr lang="mk" b="0" i="0" u="none"/>
              <a:t>Друго прашање за кое инструкторите треба да ги информираат учесниците е дека странските провајдери на услуги може да бидат ограничени со нивното домашно законодавство во однос на овозможување пристап до информации за претплатници. Според тоа, важно е тие да ги разберат локалните барања пред да поднесат какво било барање. Во тој однос, исто така, важно е органот што бара информација да покаже во рамките на барањето дека има надлежност за кривичното дело во однос на кое се бараат информации.</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76</a:t>
            </a:fld>
            <a:endParaRPr lang="mk"/>
          </a:p>
        </p:txBody>
      </p:sp>
    </p:spTree>
    <p:extLst>
      <p:ext uri="{BB962C8B-B14F-4D97-AF65-F5344CB8AC3E}">
        <p14:creationId xmlns:p14="http://schemas.microsoft.com/office/powerpoint/2010/main" val="42153224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dirty="0">
                <a:solidFill>
                  <a:schemeClr val="tx1"/>
                </a:solidFill>
                <a:effectLst/>
                <a:latin typeface="+mn-lt"/>
                <a:ea typeface="+mn-ea"/>
                <a:cs typeface="+mn-cs"/>
              </a:rPr>
              <a:t>Американски наспроти европски провајдери</a:t>
            </a:r>
            <a:endParaRPr lang="mk" sz="1200" kern="1200" dirty="0" smtClean="0">
              <a:solidFill>
                <a:schemeClr val="tx1"/>
              </a:solidFill>
              <a:effectLst/>
              <a:latin typeface="+mn-lt"/>
              <a:ea typeface="+mn-ea"/>
              <a:cs typeface="+mn-cs"/>
            </a:endParaRPr>
          </a:p>
          <a:p>
            <a:pPr algn="just" rtl="0"/>
            <a:endParaRPr lang="mk" baseline="0" dirty="0" smtClean="0"/>
          </a:p>
          <a:p>
            <a:pPr algn="just" rtl="0"/>
            <a:r>
              <a:rPr lang="mk" b="0" i="0" u="none" baseline="0" dirty="0"/>
              <a:t>Можеби е релевантно инструкторите да споменат дека голем број провајдери на услуги во САД имаат подружници во Европа (на пример, Facebook во Ирска), кои имаат задача за соработка со неамерикански агенции за спроведување на законот</a:t>
            </a:r>
            <a:r>
              <a:rPr lang="mk" b="0" i="0" u="none" baseline="0" dirty="0" smtClean="0"/>
              <a:t>. Како </a:t>
            </a:r>
            <a:r>
              <a:rPr lang="mk" b="0" i="0" u="none" baseline="0" dirty="0"/>
              <a:t>резултат на прописите за заштита на податоци, провајдерите на услуги во Европа обично не им обелоденуваат информации за претплатници и податоци за сообраќајот директно на странски службеници на органите за спроведување на законот. Наместо тоа, тие бараат да се достави барање за меѓусебна правна помош преку формални владини канали, како и канали овозможени со Конвенцијата од Будимпешта Важно е учесниците да ги разберат овие разлики кога соработуваат со провајдери на услуги во САД и со нивните подружници во Европа, кога тоа е применливо.</a:t>
            </a:r>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77</a:t>
            </a:fld>
            <a:endParaRPr lang="mk"/>
          </a:p>
        </p:txBody>
      </p:sp>
    </p:spTree>
    <p:extLst>
      <p:ext uri="{BB962C8B-B14F-4D97-AF65-F5344CB8AC3E}">
        <p14:creationId xmlns:p14="http://schemas.microsoft.com/office/powerpoint/2010/main" val="218477691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Директни барања за зачувување и барања во вонредни ситуации</a:t>
            </a:r>
            <a:endParaRPr lang="mk" sz="1200" kern="1200" dirty="0" smtClean="0">
              <a:solidFill>
                <a:schemeClr val="tx1"/>
              </a:solidFill>
              <a:effectLst/>
              <a:latin typeface="+mn-lt"/>
              <a:ea typeface="+mn-ea"/>
              <a:cs typeface="+mn-cs"/>
            </a:endParaRPr>
          </a:p>
          <a:p>
            <a:pPr algn="just" rtl="0"/>
            <a:endParaRPr lang="mk" dirty="0" smtClean="0"/>
          </a:p>
          <a:p>
            <a:pPr algn="just" rtl="0"/>
            <a:r>
              <a:rPr lang="mk" b="0" i="0" u="none"/>
              <a:t>Инструкторот треба да се сосредоточи на различни видови соработка што може да се бараат од провајдерите на услуги во САД, вклучително и директни барања за зачувување на податоци и барања во вонредни ситуации за пристап до податоци или за обелоденување податоци. Инструкторот треба да им објасни на учесниците дека провајдерите на услуги во САД дозволуваат барања во вонредни ситуации само во одредени специфични услови. На пример, Facebook дозволува барања за вонредни ситуации во однос на прашања што се поврзани со претстојно нанесување штета на дете или опасност од смрт или сериозно физичко повредување на некое лице и бараат обелоденување информации без одложување. Инструкторот треба да нагласи дека барањата на провајдерите на услуги во САД се разликуваат едни од други и повеќето политики на провајдерите на услуги во САД се менуваат редовно.</a:t>
            </a:r>
          </a:p>
        </p:txBody>
      </p:sp>
      <p:sp>
        <p:nvSpPr>
          <p:cNvPr id="4" name="Slide Number Placeholder 3"/>
          <p:cNvSpPr>
            <a:spLocks noGrp="1"/>
          </p:cNvSpPr>
          <p:nvPr>
            <p:ph type="sldNum" sz="quarter" idx="10"/>
          </p:nvPr>
        </p:nvSpPr>
        <p:spPr/>
        <p:txBody>
          <a:bodyPr/>
          <a:lstStyle/>
          <a:p>
            <a:pPr algn="l" rtl="0"/>
            <a:fld id="{B2221978-7AB2-D644-A1FF-AF545A1745C1}" type="slidenum">
              <a:rPr/>
              <a:pPr/>
              <a:t>78</a:t>
            </a:fld>
            <a:endParaRPr lang="mk"/>
          </a:p>
        </p:txBody>
      </p:sp>
    </p:spTree>
    <p:extLst>
      <p:ext uri="{BB962C8B-B14F-4D97-AF65-F5344CB8AC3E}">
        <p14:creationId xmlns:p14="http://schemas.microsoft.com/office/powerpoint/2010/main" val="59458153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sz="1200" b="0" i="0" u="none" kern="1200">
                <a:solidFill>
                  <a:schemeClr val="tx1"/>
                </a:solidFill>
                <a:effectLst/>
                <a:latin typeface="+mn-lt"/>
                <a:ea typeface="+mn-ea"/>
                <a:cs typeface="+mn-cs"/>
              </a:rPr>
              <a:t>Различни барања за различни видови податоци</a:t>
            </a:r>
            <a:endParaRPr lang="mk" sz="1200" kern="1200" dirty="0" smtClean="0">
              <a:solidFill>
                <a:schemeClr val="tx1"/>
              </a:solidFill>
              <a:effectLst/>
              <a:latin typeface="+mn-lt"/>
              <a:ea typeface="+mn-ea"/>
              <a:cs typeface="+mn-cs"/>
            </a:endParaRPr>
          </a:p>
          <a:p>
            <a:pPr algn="just" rtl="0"/>
            <a:endParaRPr lang="mk" sz="1200" kern="1200" dirty="0" smtClean="0">
              <a:solidFill>
                <a:schemeClr val="tx1"/>
              </a:solidFill>
              <a:effectLst/>
              <a:latin typeface="+mn-lt"/>
              <a:ea typeface="+mn-ea"/>
              <a:cs typeface="+mn-cs"/>
            </a:endParaRPr>
          </a:p>
          <a:p>
            <a:pPr algn="just" rtl="0"/>
            <a:r>
              <a:rPr lang="mk" sz="1200" b="0" i="0" u="none" kern="1200">
                <a:solidFill>
                  <a:schemeClr val="tx1"/>
                </a:solidFill>
                <a:effectLst/>
                <a:latin typeface="+mn-lt"/>
                <a:ea typeface="+mn-ea"/>
                <a:cs typeface="+mn-cs"/>
              </a:rPr>
              <a:t>Важно е инструкторот да нагласи дека различни странски провајдери на услуги може да имаат различни барања во однос на различни видови податоци и дека за тоа треба да се размислува кога се соработува со таквите провајдери. Инструкторот треба да го користи примерот од слајдовите 73, 74 и 75, нагласувајќи како Google Inc. има различни долни граници за дозволување пристап до различни видови податоци за да им ги објасни на учесниците различните прашања кога се бара соработка од провајдерите на услуги во САД. Овој пример ќе помогна да се илустрира што мора да се исполни за да се овозможи ефективна соработка во однос на секоја класификација на податоци.</a:t>
            </a:r>
            <a:endParaRPr lang="mk"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79</a:t>
            </a:fld>
            <a:endParaRPr lang="mk"/>
          </a:p>
        </p:txBody>
      </p:sp>
    </p:spTree>
    <p:extLst>
      <p:ext uri="{BB962C8B-B14F-4D97-AF65-F5344CB8AC3E}">
        <p14:creationId xmlns:p14="http://schemas.microsoft.com/office/powerpoint/2010/main" val="147100957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80</a:t>
            </a:fld>
            <a:endParaRPr lang="mk"/>
          </a:p>
        </p:txBody>
      </p:sp>
    </p:spTree>
    <p:extLst>
      <p:ext uri="{BB962C8B-B14F-4D97-AF65-F5344CB8AC3E}">
        <p14:creationId xmlns:p14="http://schemas.microsoft.com/office/powerpoint/2010/main" val="60260691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mk" sz="1200" b="0" i="0" u="none" kern="1200">
                <a:solidFill>
                  <a:schemeClr val="tx1"/>
                </a:solidFill>
                <a:effectLst/>
                <a:latin typeface="+mn-lt"/>
                <a:ea typeface="+mn-ea"/>
                <a:cs typeface="+mn-cs"/>
              </a:rPr>
              <a:t>Инструкторот треба да им овозможи на учесниците да поставуваат прашања што можеби ги имаат во врска со третиот дел од часот. </a:t>
            </a:r>
            <a:endParaRPr lang="mk" dirty="0"/>
          </a:p>
        </p:txBody>
      </p:sp>
      <p:sp>
        <p:nvSpPr>
          <p:cNvPr id="4" name="Slide Number Placeholder 3"/>
          <p:cNvSpPr>
            <a:spLocks noGrp="1"/>
          </p:cNvSpPr>
          <p:nvPr>
            <p:ph type="sldNum" sz="quarter" idx="10"/>
          </p:nvPr>
        </p:nvSpPr>
        <p:spPr/>
        <p:txBody>
          <a:bodyPr/>
          <a:lstStyle/>
          <a:p>
            <a:pPr algn="l" rtl="0"/>
            <a:fld id="{D4504A11-3BA0-4461-A1C5-454F02F9540C}" type="slidenum">
              <a:rPr/>
              <a:pPr/>
              <a:t>83</a:t>
            </a:fld>
            <a:endParaRPr lang="mk"/>
          </a:p>
        </p:txBody>
      </p:sp>
    </p:spTree>
    <p:extLst>
      <p:ext uri="{BB962C8B-B14F-4D97-AF65-F5344CB8AC3E}">
        <p14:creationId xmlns:p14="http://schemas.microsoft.com/office/powerpoint/2010/main" val="8953056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84</a:t>
            </a:fld>
            <a:endParaRPr lang="mk"/>
          </a:p>
        </p:txBody>
      </p:sp>
    </p:spTree>
    <p:extLst>
      <p:ext uri="{BB962C8B-B14F-4D97-AF65-F5344CB8AC3E}">
        <p14:creationId xmlns:p14="http://schemas.microsoft.com/office/powerpoint/2010/main" val="1419780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Важно е учесниците да се потсетат на одредени карактеристики на електронските докази. Слајдот е оставен празен за да се даде можност за интеракција меѓу презентерот и учесниците. Учесниците треба да бидат во можност да го искористат знаењето што е стекнато на претходните сесии на обуката. Следниве клучни точки треба да бидат опфатени кога се разговара за електронски докази:</a:t>
            </a:r>
            <a:endParaRPr lang="mk" dirty="0" smtClean="0"/>
          </a:p>
          <a:p>
            <a:pPr marL="228600" indent="-228600" algn="l" rtl="0">
              <a:buAutoNum type="arabicPeriod"/>
            </a:pPr>
            <a:r>
              <a:rPr lang="mk" b="0" i="0" u="none"/>
              <a:t>Електронските докази се докази во форма на податоци генерирани од компјутерски систем или складирани во него;</a:t>
            </a:r>
          </a:p>
          <a:p>
            <a:pPr marL="228600" indent="-228600" algn="l" rtl="0">
              <a:buAutoNum type="arabicPeriod"/>
            </a:pPr>
            <a:r>
              <a:rPr lang="mk" b="0" i="0" u="none"/>
              <a:t>Електронските докази вклучуваат докази изведени од електронски уреди и од нивниoт периферен уред, компјутерски мрежи, мобилни телефони, дигитални камери, складирање во облак и преносна опрема вклучувајќи и уреди за складирање податоци. </a:t>
            </a:r>
          </a:p>
          <a:p>
            <a:pPr marL="228600" indent="-228600" algn="l" rtl="0">
              <a:buAutoNum type="arabicPeriod"/>
            </a:pPr>
            <a:r>
              <a:rPr lang="mk" b="0" i="0" u="none"/>
              <a:t>Информациите што тие ги содржат немаат независна физичка форма.</a:t>
            </a:r>
            <a:endParaRPr lang="mk" dirty="0" smtClean="0"/>
          </a:p>
          <a:p>
            <a:endParaRPr lang="mk" dirty="0" smtClean="0"/>
          </a:p>
        </p:txBody>
      </p:sp>
      <p:sp>
        <p:nvSpPr>
          <p:cNvPr id="4" name="Slide Number Placeholder 3"/>
          <p:cNvSpPr>
            <a:spLocks noGrp="1"/>
          </p:cNvSpPr>
          <p:nvPr>
            <p:ph type="sldNum" sz="quarter" idx="10"/>
          </p:nvPr>
        </p:nvSpPr>
        <p:spPr/>
        <p:txBody>
          <a:bodyPr/>
          <a:lstStyle/>
          <a:p>
            <a:pPr algn="l" rtl="0"/>
            <a:fld id="{B2221978-7AB2-D644-A1FF-AF545A1745C1}" type="slidenum">
              <a:rPr/>
              <a:pPr/>
              <a:t>9</a:t>
            </a:fld>
            <a:endParaRPr lang="mk" dirty="0"/>
          </a:p>
        </p:txBody>
      </p:sp>
    </p:spTree>
    <p:extLst>
      <p:ext uri="{BB962C8B-B14F-4D97-AF65-F5344CB8AC3E}">
        <p14:creationId xmlns:p14="http://schemas.microsoft.com/office/powerpoint/2010/main" val="179327659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0" eaLnBrk="1" hangingPunct="1">
              <a:spcBef>
                <a:spcPct val="0"/>
              </a:spcBef>
            </a:pPr>
            <a:r>
              <a:rPr lang="mk" b="0" i="0" u="none" dirty="0"/>
              <a:t>Инструкторот треба да помине низ овие слајдови објаснувајќи ги, каде што е потребно, специфичните аспекти што се важни за определени групи учесници. Инструкторот треба да објасни како ќе се предава материјалот и дека ќе има време за интеракција и за прашања. Инструкторот треба да нагласи дека оваа обука е </a:t>
            </a:r>
            <a:r>
              <a:rPr lang="mk" b="0" i="0" u="none" dirty="0" smtClean="0"/>
              <a:t>осмислена да </a:t>
            </a:r>
            <a:r>
              <a:rPr lang="mk" b="0" i="0" u="none" dirty="0"/>
              <a:t>биде интерактивна и дека од учесниците се очекува да учествуваат во текот на целата обука</a:t>
            </a:r>
            <a:r>
              <a:rPr lang="mk" b="0" i="0" u="none" dirty="0" smtClean="0"/>
              <a:t>. Инструкторот </a:t>
            </a:r>
            <a:r>
              <a:rPr lang="mk" b="0" i="0" u="none" dirty="0"/>
              <a:t>треба да објасни дали ќе има оценување и во каква форма ќе биде тоа, вклучително и детали за преодна оцена што се применува. </a:t>
            </a:r>
            <a:endParaRPr lang="mk" altLang="x-none" dirty="0" smtClean="0"/>
          </a:p>
          <a:p>
            <a:pPr algn="just" rtl="0" eaLnBrk="1" hangingPunct="1">
              <a:spcBef>
                <a:spcPct val="0"/>
              </a:spcBef>
            </a:pPr>
            <a:endParaRPr lang="mk" altLang="x-none" dirty="0" smtClean="0"/>
          </a:p>
          <a:p>
            <a:pPr algn="just" rtl="0" eaLnBrk="1" hangingPunct="1">
              <a:spcBef>
                <a:spcPct val="0"/>
              </a:spcBef>
            </a:pPr>
            <a:r>
              <a:rPr lang="mk" b="0" i="0" u="none" dirty="0"/>
              <a:t>Сите избрани случаи се кривични дела поврзани со детска порнографија – одредби од член 9 од Конвенцијата од Будимпешта. Всушност, и глобално, за овие кривични дела е добро развиена меѓународната соработка и меѓусебната правна помош, а државите-членки ги споделуваат своите разлики и сличности. Меѓутоа, ова нема да има влијание врз разбирањето на процедуралните аспекти што се однесуваат на други видови компјутерски криминал, бидејќи процедуралните мерки што ги имаат воведено земјите-членки за прогонување на кривичните дела опишани во член 9 од Конвенцијата од Будимпешта треба да бидат применливи за кој било компјутерски криминал опишан во членовите од 2 до 11 од Конвенцијата од Будимпешта.</a:t>
            </a:r>
          </a:p>
        </p:txBody>
      </p:sp>
      <p:sp>
        <p:nvSpPr>
          <p:cNvPr id="358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A0E2E3A5-3F7A-4CDB-994C-2A593FB4950C}" type="slidenum">
              <a:rPr/>
              <a:pPr>
                <a:spcBef>
                  <a:spcPct val="0"/>
                </a:spcBef>
              </a:pPr>
              <a:t>85</a:t>
            </a:fld>
            <a:endParaRPr lang="mk" altLang="x-none" smtClean="0"/>
          </a:p>
        </p:txBody>
      </p:sp>
    </p:spTree>
    <p:extLst>
      <p:ext uri="{BB962C8B-B14F-4D97-AF65-F5344CB8AC3E}">
        <p14:creationId xmlns:p14="http://schemas.microsoft.com/office/powerpoint/2010/main" val="330445752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0" eaLnBrk="1" hangingPunct="1"/>
            <a:r>
              <a:rPr lang="mk" b="0" i="0" u="none"/>
              <a:t>Студија на случај 1</a:t>
            </a:r>
          </a:p>
          <a:p>
            <a:pPr algn="just" rtl="0" eaLnBrk="1" hangingPunct="1"/>
            <a:endParaRPr lang="mk" altLang="x-none" dirty="0" smtClean="0"/>
          </a:p>
          <a:p>
            <a:pPr algn="just" rtl="0" eaLnBrk="1" hangingPunct="1"/>
            <a:r>
              <a:rPr lang="mk" b="0" i="0" u="none"/>
              <a:t>Инструкторот треба полека да го чита текстот на слајдот. Ова е најчестиот модус операнди за сексуално изнудување на деца во сајбер-просторот </a:t>
            </a:r>
            <a:r>
              <a:rPr lang="mk" b="0" i="1" u="none"/>
              <a:t>(Sexual Extortion of Children in Cyberspace (SECC)) – според извештајот на Европол од 2015 година, Процена на заканата од организиран преку интернет (2015 Internet Organised Crime Threat Assessment (IOCTA)).</a:t>
            </a:r>
            <a:r>
              <a:rPr lang="mk" b="0" i="0" u="none"/>
              <a:t> Традиционалните веб-форуми и соби за разговори, како што е Разговор преку интернет (Internet Relay Chat (IRC)) повеќе не се толку популарни, споредено со социјалните мрежи како што се Twitter и Facebook. Страници за онлајн-игри се добра можност да се запознаат индиректно нови луѓе наспроти фактот дека тие конкретно не се наменети за социјализација на корисниците. Младите, кои ги сакаат технолошките напредоци, ги сакаат и овие начини на дружење. Благодарение на гласот преку апликациите на Интернет-протоколот (voice over Internet Protocol (VoIP)), младите ги користат за да разговараат преку видео непосредно откако се запознале на комуникациските канали спомнати погоре, па дури и ги пренесуваат онлајн-пријателствата во реалниот живот во случај географски да се блиски. Како резултат на тоа, интернетот стана место каде што може да се „ловат“ потенцијални жртви со помош на различни канали на онлајн-комуникација.</a:t>
            </a:r>
          </a:p>
          <a:p>
            <a:pPr algn="l" rtl="0" eaLnBrk="1" hangingPunct="1">
              <a:spcBef>
                <a:spcPct val="0"/>
              </a:spcBef>
            </a:pPr>
            <a:endParaRPr lang="mk" altLang="x-none" dirty="0"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C9848AE3-175E-42AC-B502-6C678AD5FE33}" type="slidenum">
              <a:rPr/>
              <a:pPr>
                <a:spcBef>
                  <a:spcPct val="0"/>
                </a:spcBef>
              </a:pPr>
              <a:t>86</a:t>
            </a:fld>
            <a:endParaRPr lang="mk" altLang="x-none" smtClean="0"/>
          </a:p>
        </p:txBody>
      </p:sp>
    </p:spTree>
    <p:extLst>
      <p:ext uri="{BB962C8B-B14F-4D97-AF65-F5344CB8AC3E}">
        <p14:creationId xmlns:p14="http://schemas.microsoft.com/office/powerpoint/2010/main" val="217899985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0" eaLnBrk="1" hangingPunct="1"/>
            <a:r>
              <a:rPr lang="mk" b="0" i="0" u="none"/>
              <a:t>Инструкторот треба полека да го прочита текстот. Еден од главните предизвици во борбата против криминалот во вмрежената средина е тешкотијата да се идентификува сторителот и да се процени степенот и влијанието на кривичното дело. Дополнителен проблем предизвикува непостојаноста на електронските податоци, што може да се менуваат, преместуваат или да се бришат за неколку секунди. На пример, корисникот што има контрола над податоците може да го употреби компјутерскиот систем за да ги избрише податоците што се предмет на кривична истрага, со што ги уништува доказите. Брзината и понекогаш тајноста често се клучни за успех на истрагата. Конвенцијата ги приспособува традиционалните процедурални мерки, како што е пребарување и запленување, на новата технолошка средина. Дополнително, како што беше разгледано во претходните делови на оваа лекција, треба да се воспостават нови мерки, како што е експедитивно зачувување на податоци, за да се обезбеди традиционалните мерки на собирање, како што се пребарување и заплена, да останат ефективни во непостојаната технолошка средина. </a:t>
            </a:r>
          </a:p>
          <a:p>
            <a:pPr algn="just" rtl="0" eaLnBrk="1" hangingPunct="1"/>
            <a:endParaRPr lang="mk" altLang="x-none" dirty="0" smtClean="0"/>
          </a:p>
          <a:p>
            <a:pPr algn="just" rtl="0" eaLnBrk="1" hangingPunct="1"/>
            <a:r>
              <a:rPr lang="mk" b="0" i="0" u="none"/>
              <a:t>Во сегашниот случај кривичното дело било извршено благодарение на Facebook. Инструкторот треба да ги поттикне учесниците да кажат дека следниот чекор е да се побара IP-адресата на сторителот за Facebook.</a:t>
            </a:r>
            <a:endParaRPr lang="mk" altLang="x-none" dirty="0" smtClean="0"/>
          </a:p>
        </p:txBody>
      </p:sp>
      <p:sp>
        <p:nvSpPr>
          <p:cNvPr id="378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829448BE-EB23-4488-87D9-0F850382B064}" type="slidenum">
              <a:rPr/>
              <a:pPr>
                <a:spcBef>
                  <a:spcPct val="0"/>
                </a:spcBef>
              </a:pPr>
              <a:t>87</a:t>
            </a:fld>
            <a:endParaRPr lang="mk" altLang="x-none" smtClean="0"/>
          </a:p>
        </p:txBody>
      </p:sp>
    </p:spTree>
    <p:extLst>
      <p:ext uri="{BB962C8B-B14F-4D97-AF65-F5344CB8AC3E}">
        <p14:creationId xmlns:p14="http://schemas.microsoft.com/office/powerpoint/2010/main" val="161370548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indent="0" algn="l" rtl="0">
              <a:buNone/>
            </a:pPr>
            <a:r>
              <a:rPr lang="mk" b="1" i="0" u="none" baseline="0"/>
              <a:t>Забелешка:</a:t>
            </a:r>
            <a:r>
              <a:rPr lang="mk" b="0" i="0" u="none" baseline="0"/>
              <a:t> одговорите дадени подолу се засноваат на актуелната лекција за процедуралните аспеки, но и на лекцијата за соработка и на соработката со ISP.</a:t>
            </a:r>
          </a:p>
          <a:p>
            <a:pPr marL="0" indent="0" algn="l" rtl="0">
              <a:buNone/>
            </a:pPr>
            <a:endParaRPr lang="mk" altLang="x-none" b="1" baseline="0" dirty="0" smtClean="0"/>
          </a:p>
          <a:p>
            <a:pPr marL="228600" indent="-228600" algn="l" rtl="0">
              <a:buAutoNum type="arabicPeriod"/>
            </a:pPr>
            <a:r>
              <a:rPr lang="mk" b="1" i="0" u="none" baseline="0"/>
              <a:t>Дали полицијата може директно да контактира со Facebook?</a:t>
            </a:r>
          </a:p>
          <a:p>
            <a:pPr marL="0" indent="0" algn="l" rtl="0">
              <a:buNone/>
            </a:pPr>
            <a:r>
              <a:rPr lang="mk" b="0" i="0" u="none" baseline="0"/>
              <a:t>Одговор: да, можно е, но одговорот не е гарантиран.</a:t>
            </a:r>
          </a:p>
          <a:p>
            <a:endParaRPr lang="mk" altLang="x-none" dirty="0" smtClean="0"/>
          </a:p>
          <a:p>
            <a:pPr algn="l" rtl="0"/>
            <a:r>
              <a:rPr lang="mk" b="0" i="0" u="none"/>
              <a:t>Според Конвенцијата од Будимпешта (која е ратификувана од САД), државите мора да имаат процедурални правила што и овозможуваат на полицијата да бара од ISP </a:t>
            </a:r>
            <a:r>
              <a:rPr lang="mk" sz="1200" b="0" i="0" u="none">
                <a:effectLst>
                  <a:outerShdw blurRad="38100" dist="38100" dir="2700000" algn="tl">
                    <a:srgbClr val="DDDDDD"/>
                  </a:outerShdw>
                </a:effectLst>
              </a:rPr>
              <a:t>доволен обем податоци за сообраќајот</a:t>
            </a:r>
            <a:r>
              <a:rPr lang="mk" sz="1200" b="0" i="0" u="none"/>
              <a:t> за да се овозможи </a:t>
            </a:r>
            <a:r>
              <a:rPr lang="mk" sz="1200" b="0" i="0" u="none">
                <a:effectLst>
                  <a:outerShdw blurRad="38100" dist="38100" dir="2700000" algn="tl">
                    <a:srgbClr val="DDDDDD"/>
                  </a:outerShdw>
                </a:effectLst>
              </a:rPr>
              <a:t>идентификација на провајдерите на услуги и патеката</a:t>
            </a:r>
            <a:r>
              <a:rPr lang="mk" sz="1200" b="0" i="0" u="none"/>
              <a:t> низ која била пренесена комуникацијата.</a:t>
            </a:r>
          </a:p>
          <a:p>
            <a:endParaRPr lang="mk" sz="1200" b="0" dirty="0" smtClean="0"/>
          </a:p>
          <a:p>
            <a:pPr algn="l" rtl="0"/>
            <a:r>
              <a:rPr lang="mk" sz="1200" b="0" i="0" u="none"/>
              <a:t>Што се однесува до соработката, според членовите од 23 до 35 од Конвенцијата од Будимпешта и освен ако не се применува друг договор за соработка, таа треба да се оствари меѓу </a:t>
            </a:r>
            <a:r>
              <a:rPr lang="mk" sz="1200" b="0" i="0" u="none" kern="1200">
                <a:solidFill>
                  <a:schemeClr val="tx1"/>
                </a:solidFill>
                <a:effectLst/>
                <a:latin typeface="+mn-lt"/>
                <a:ea typeface="+mn-ea"/>
                <a:cs typeface="+mn-cs"/>
              </a:rPr>
              <a:t>централниот орган или органи одговорен за праќање и одговарање на барања за меѓусебна правна помош, спроведување на таквите барања или нивна трансмисија до властите надлежни за нивно спроведување. </a:t>
            </a:r>
          </a:p>
          <a:p>
            <a:endParaRPr lang="mk" sz="1200" kern="1200" dirty="0" smtClean="0">
              <a:solidFill>
                <a:schemeClr val="tx1"/>
              </a:solidFill>
              <a:effectLst/>
              <a:latin typeface="+mn-lt"/>
              <a:ea typeface="+mn-ea"/>
              <a:cs typeface="+mn-cs"/>
            </a:endParaRPr>
          </a:p>
          <a:p>
            <a:pPr algn="l" rtl="0"/>
            <a:r>
              <a:rPr lang="mk" sz="1200" b="0" i="0" u="none" kern="1200">
                <a:solidFill>
                  <a:schemeClr val="tx1"/>
                </a:solidFill>
                <a:effectLst/>
                <a:latin typeface="+mn-lt"/>
                <a:ea typeface="+mn-ea"/>
                <a:cs typeface="+mn-cs"/>
              </a:rPr>
              <a:t>Меѓутоа, некои провајдери на услуги – вклучително и Facebook – прифаќаат директна соработка, со сите или само со некои држави, во сите или во одредени околности.</a:t>
            </a:r>
          </a:p>
          <a:p>
            <a:endParaRPr lang="mk" sz="1200" kern="1200" baseline="0" dirty="0" smtClean="0">
              <a:solidFill>
                <a:schemeClr val="tx1"/>
              </a:solidFill>
              <a:effectLst/>
              <a:latin typeface="+mn-lt"/>
              <a:ea typeface="+mn-ea"/>
              <a:cs typeface="+mn-cs"/>
            </a:endParaRPr>
          </a:p>
          <a:p>
            <a:pPr algn="l" rtl="0"/>
            <a:r>
              <a:rPr lang="mk" sz="1200" b="1" i="0" u="none" kern="1200" baseline="0">
                <a:solidFill>
                  <a:schemeClr val="tx1"/>
                </a:solidFill>
                <a:effectLst/>
                <a:latin typeface="+mn-lt"/>
                <a:ea typeface="+mn-ea"/>
                <a:cs typeface="+mn-cs"/>
              </a:rPr>
              <a:t>2.</a:t>
            </a:r>
            <a:r>
              <a:rPr lang="mk" sz="1200" b="0" i="0" u="none" kern="1200" baseline="0">
                <a:solidFill>
                  <a:schemeClr val="tx1"/>
                </a:solidFill>
                <a:effectLst/>
                <a:latin typeface="+mn-lt"/>
                <a:ea typeface="+mn-ea"/>
                <a:cs typeface="+mn-cs"/>
              </a:rPr>
              <a:t> </a:t>
            </a:r>
            <a:r>
              <a:rPr lang="mk" sz="1200" b="1" i="0" u="none" kern="1200" baseline="0">
                <a:solidFill>
                  <a:schemeClr val="tx1"/>
                </a:solidFill>
                <a:effectLst/>
                <a:latin typeface="+mn-lt"/>
                <a:ea typeface="+mn-ea"/>
                <a:cs typeface="+mn-cs"/>
              </a:rPr>
              <a:t>Кои формалности треба да се почитуваат?</a:t>
            </a:r>
          </a:p>
          <a:p>
            <a:pPr algn="l" rtl="0"/>
            <a:r>
              <a:rPr lang="mk" sz="1200" b="0" i="0" u="none" baseline="0"/>
              <a:t>Во случај соработката да се одвива со примена на одредбите на Конвенцијата од Будимпешта, формалностите дадени во оваа Конвенција треба да се почитуваат (особено во однос на содржината на барањето). </a:t>
            </a:r>
          </a:p>
          <a:p>
            <a:endParaRPr lang="mk" sz="1200" b="0" baseline="0" dirty="0" smtClean="0"/>
          </a:p>
          <a:p>
            <a:pPr algn="l" rtl="0"/>
            <a:r>
              <a:rPr lang="mk" sz="1200" b="0" i="0" u="none" baseline="0"/>
              <a:t>Меѓутоа, Конвенцијата од Будимпешта (член 32) во некои случаи ја организира можноста за прекуграничен пристап до компјутерски податоци надвор од процедурата за меѓусебна помош, кога податоците се добиваат со законска и доброволна согласност на лицето </a:t>
            </a:r>
            <a:r>
              <a:rPr lang="mk" b="0" i="0" u="none"/>
              <a:t>што има законско овластување да ѝ ги обелодени овие податоци на страната-барател. Оваа постапка може да се користи за да се контактира Facebook. </a:t>
            </a:r>
          </a:p>
          <a:p>
            <a:endParaRPr lang="mk" sz="1200" b="0" baseline="0" dirty="0" smtClean="0"/>
          </a:p>
          <a:p>
            <a:pPr algn="l" rtl="0"/>
            <a:r>
              <a:rPr lang="mk" sz="1200" b="0" i="0" u="none" baseline="0"/>
              <a:t>Треба да се забележи дека издавање наредби (член 18) </a:t>
            </a:r>
            <a:r>
              <a:rPr lang="mk" b="0" i="0" u="none" baseline="0"/>
              <a:t>за информации за претплатник во согласност со домашното право може да се користи за да се наложи на странски провајдер на услуги да достави одредени податоци без оглед на тоа дали таквите услуги се доставуваат преку техничко-географски домен што упатува на друга јурисдикција сѐ додека таквите услуги се нудат во неговата јурисдикција. Информациите за локацијата на податоците не се одлучувачки во однос на наредбите за доставување такви информации.</a:t>
            </a:r>
          </a:p>
          <a:p>
            <a:endParaRPr lang="mk" sz="1200" b="0" baseline="0" dirty="0" smtClean="0"/>
          </a:p>
          <a:p>
            <a:pPr algn="l" rtl="0"/>
            <a:r>
              <a:rPr lang="mk" sz="1200" b="0" i="0" u="none" baseline="0"/>
              <a:t>Конечно, некои провајдери на пристап, особено во САД, одобруваат пристап до определени информации за претплатник во зависност од околностите и од страната што ги бара податоците. </a:t>
            </a:r>
          </a:p>
          <a:p>
            <a:endParaRPr lang="mk" sz="1200" b="0" baseline="0" noProof="0" dirty="0" smtClean="0"/>
          </a:p>
          <a:p>
            <a:pPr algn="l" rtl="0"/>
            <a:r>
              <a:rPr lang="mk" sz="1200" b="0" i="0" u="none" baseline="0"/>
              <a:t>Во случај на пристап врз основа на член 32 од Конвенцијата во Будимпешта или врз основа на доброволна соработка на провајдерот на услуги, потребни се некои формалности за да се задоволат следниве потреби:</a:t>
            </a:r>
          </a:p>
          <a:p>
            <a:pPr marL="171450" indent="-171450" algn="l" rtl="0">
              <a:buFontTx/>
              <a:buChar char="-"/>
            </a:pPr>
            <a:r>
              <a:rPr lang="mk" sz="1200" b="0" i="0" u="none"/>
              <a:t>Прво, треба да се заштитат основните човекови права, со почитување на формалностите што се бараат според домашното право или со примена на тестот на неопходност и пропорционалност како што е објаснето во лекцијата што се однесува на условите и на заштитните механизми. </a:t>
            </a:r>
          </a:p>
          <a:p>
            <a:pPr marL="171450" marR="0" indent="-171450" algn="l" defTabSz="457200" rtl="0" eaLnBrk="0" fontAlgn="base" latinLnBrk="0" hangingPunct="0">
              <a:lnSpc>
                <a:spcPct val="100000"/>
              </a:lnSpc>
              <a:spcBef>
                <a:spcPct val="30000"/>
              </a:spcBef>
              <a:spcAft>
                <a:spcPct val="0"/>
              </a:spcAft>
              <a:buClrTx/>
              <a:buSzTx/>
              <a:buFontTx/>
              <a:buChar char="-"/>
              <a:tabLst/>
              <a:defRPr/>
            </a:pPr>
            <a:r>
              <a:rPr lang="mk" sz="1200" b="0" i="0" u="none" baseline="0"/>
              <a:t>Второ, некои ISP може да </a:t>
            </a:r>
            <a:r>
              <a:rPr lang="mk" b="0" i="0" u="none"/>
              <a:t>имаат сопствени барања во однос на овозможување пристап до податоци или обелоденување податоци, при што овие барања зависат од видот податоци што се бараат. </a:t>
            </a:r>
            <a:r>
              <a:rPr lang="mk" sz="1200" b="0" i="0" u="none" baseline="0"/>
              <a:t>Во однос на ова прашање, неопходно е да се упати директно на засегнатиот провајдер. </a:t>
            </a:r>
          </a:p>
          <a:p>
            <a:endParaRPr lang="mk" altLang="x-none" noProof="0" dirty="0" smtClean="0"/>
          </a:p>
          <a:p>
            <a:pPr algn="l" rtl="0"/>
            <a:r>
              <a:rPr lang="mk" b="0" i="0" u="none"/>
              <a:t>Што се однесува конкретно до Facebook, повеќето земји имаат добри и продуктивни односи со овој провајдер. Facebook објавува насоки за спроведување на законот што мора да се почитуваат во случај на директно барање врз доброволна основа.</a:t>
            </a:r>
          </a:p>
          <a:p>
            <a:endParaRPr lang="mk" altLang="x-none" baseline="0" noProof="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mk" sz="1200" b="1" i="0" u="none" kern="1200" baseline="0">
                <a:solidFill>
                  <a:schemeClr val="tx1"/>
                </a:solidFill>
                <a:effectLst/>
                <a:latin typeface="+mn-lt"/>
                <a:ea typeface="+mn-ea"/>
                <a:cs typeface="+mn-cs"/>
              </a:rPr>
              <a:t>3.</a:t>
            </a:r>
            <a:r>
              <a:rPr lang="mk" sz="1200" b="0" i="0" u="none" kern="1200" baseline="0">
                <a:solidFill>
                  <a:schemeClr val="tx1"/>
                </a:solidFill>
                <a:effectLst/>
                <a:latin typeface="+mn-lt"/>
                <a:ea typeface="+mn-ea"/>
                <a:cs typeface="+mn-cs"/>
              </a:rPr>
              <a:t> </a:t>
            </a:r>
            <a:r>
              <a:rPr lang="mk" sz="1200" b="1" i="0" u="none" kern="1200" baseline="0">
                <a:solidFill>
                  <a:schemeClr val="tx1"/>
                </a:solidFill>
                <a:effectLst/>
                <a:latin typeface="+mn-lt"/>
                <a:ea typeface="+mn-ea"/>
                <a:cs typeface="+mn-cs"/>
              </a:rPr>
              <a:t>Кои се двата следни чекора? </a:t>
            </a:r>
          </a:p>
          <a:p>
            <a:endParaRPr lang="mk" altLang="x-none" dirty="0" smtClean="0"/>
          </a:p>
          <a:p>
            <a:pPr algn="l" rtl="0"/>
            <a:r>
              <a:rPr lang="mk" b="0" i="0" u="none"/>
              <a:t>Првиот е да се открие на која географсла област ѝ припаѓа IP-адресата. Полицијата обично користи база на податоци IANA.</a:t>
            </a:r>
          </a:p>
          <a:p>
            <a:endParaRPr lang="mk" altLang="x-none" dirty="0" smtClean="0"/>
          </a:p>
          <a:p>
            <a:pPr algn="l" rtl="0"/>
            <a:r>
              <a:rPr lang="mk" b="0" i="0" u="none"/>
              <a:t>Втората е да се добијат детали за контакт на сопственикот на IP-адресата. За таа цел, треба да се направи барање до релевантниот провајдер на интернет-пристап.</a:t>
            </a:r>
          </a:p>
          <a:p>
            <a:endParaRPr lang="mk" altLang="x-none" baseline="0" dirty="0" smtClean="0"/>
          </a:p>
          <a:p>
            <a:pPr algn="l" rtl="0"/>
            <a:r>
              <a:rPr lang="mk" b="0" i="0" u="none" baseline="0"/>
              <a:t>	Во Хрватска, </a:t>
            </a:r>
            <a:r>
              <a:rPr lang="mk" b="0" i="0" u="none"/>
              <a:t>полициските служби може да добијат податоци за претплатникот без потреба од специјален налог, така што собирањето податоци од овој вид обично е многу брзо. Дали е така 	 и во вашата земја? </a:t>
            </a:r>
            <a:endParaRPr lang="mk" altLang="en-US" dirty="0" smtClean="0"/>
          </a:p>
          <a:p>
            <a:endParaRPr lang="mk" altLang="en-US" dirty="0" smtClean="0"/>
          </a:p>
          <a:p>
            <a:endParaRPr lang="mk" altLang="en-US" dirty="0" smtClean="0"/>
          </a:p>
        </p:txBody>
      </p:sp>
      <p:sp>
        <p:nvSpPr>
          <p:cNvPr id="3891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49EF4569-105E-41EF-B07F-30DBF09BDFC3}" type="slidenum">
              <a:rPr>
                <a:latin typeface="Calibri" pitchFamily="34" charset="0"/>
              </a:rPr>
              <a:pPr/>
              <a:t>88</a:t>
            </a:fld>
            <a:endParaRPr lang="mk" altLang="x-none" smtClean="0">
              <a:latin typeface="Calibri" pitchFamily="34" charset="0"/>
            </a:endParaRPr>
          </a:p>
        </p:txBody>
      </p:sp>
    </p:spTree>
    <p:extLst>
      <p:ext uri="{BB962C8B-B14F-4D97-AF65-F5344CB8AC3E}">
        <p14:creationId xmlns:p14="http://schemas.microsoft.com/office/powerpoint/2010/main" val="164141141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a:bodyPr>
          <a:lstStyle/>
          <a:p>
            <a:pPr algn="just" rtl="0" eaLnBrk="1" hangingPunct="1">
              <a:defRPr/>
            </a:pPr>
            <a:r>
              <a:rPr lang="mk" b="0" i="0" u="none"/>
              <a:t>Откако открил дека IP-адресата е хостирана во истата земја, јавниот правобранител презел натамошни значајни мерки:</a:t>
            </a:r>
          </a:p>
          <a:p>
            <a:pPr marL="171450" marR="0" indent="-171450" algn="just" defTabSz="457200" rtl="0" eaLnBrk="1" fontAlgn="base" latinLnBrk="0" hangingPunct="1">
              <a:lnSpc>
                <a:spcPct val="100000"/>
              </a:lnSpc>
              <a:spcBef>
                <a:spcPct val="30000"/>
              </a:spcBef>
              <a:spcAft>
                <a:spcPct val="0"/>
              </a:spcAft>
              <a:buClrTx/>
              <a:buSzTx/>
              <a:buFontTx/>
              <a:buChar char="-"/>
              <a:tabLst/>
              <a:defRPr/>
            </a:pPr>
            <a:r>
              <a:rPr lang="mk" sz="1200" b="0" i="0" u="none"/>
              <a:t>Тој побарал од Судот налог за претрес на домот, компјутерот, смартфонот и на другите уреди поврзани со компјутерот на осомничениот, вклучувајќи и склад со податоци. Добил налог по четиричасовно одложување.</a:t>
            </a:r>
          </a:p>
          <a:p>
            <a:pPr marL="171450" indent="-171450" algn="just" rtl="0" eaLnBrk="1" hangingPunct="1">
              <a:buFontTx/>
              <a:buChar char="-"/>
              <a:defRPr/>
            </a:pPr>
            <a:r>
              <a:rPr lang="mk" sz="1200" b="0" i="0" u="none"/>
              <a:t>Тој му наложил на Оперативно-техничкиот центар да ги зачува (Operational-technical Centre (OTC)) сите релевантни податоци во однос на комуникациите меѓу осомничениот и жртвата.</a:t>
            </a:r>
          </a:p>
          <a:p>
            <a:pPr marL="171450" indent="-171450" algn="just" rtl="0" eaLnBrk="1" hangingPunct="1">
              <a:buFontTx/>
              <a:buChar char="-"/>
              <a:defRPr/>
            </a:pPr>
            <a:endParaRPr lang="mk" altLang="x-none" sz="1200" dirty="0" smtClean="0"/>
          </a:p>
          <a:p>
            <a:pPr marL="0" marR="0" indent="0" algn="just" defTabSz="457200" rtl="0" eaLnBrk="1" fontAlgn="base" latinLnBrk="0" hangingPunct="1">
              <a:lnSpc>
                <a:spcPct val="100000"/>
              </a:lnSpc>
              <a:spcBef>
                <a:spcPct val="30000"/>
              </a:spcBef>
              <a:spcAft>
                <a:spcPct val="0"/>
              </a:spcAft>
              <a:buClrTx/>
              <a:buSzTx/>
              <a:buFontTx/>
              <a:buNone/>
              <a:tabLst/>
              <a:defRPr/>
            </a:pPr>
            <a:r>
              <a:rPr lang="mk" sz="1200" b="0" i="0" u="none"/>
              <a:t>OTC е </a:t>
            </a:r>
            <a:r>
              <a:rPr lang="mk" b="0" i="0" u="none"/>
              <a:t>централно државно тело овластено за надзор на сите телекомуникации во земјата.Ова тело е независно од кој било ISP. Некои држави-членки имаат такво централно државно тело, но не сите. Во други држави наредбата за зачувување или за соопштување на податоците за цели на специфична криминална истрага или постапка мора да бидат адресирани на релевантната компанија што ги дава телекомуникациските услуги.</a:t>
            </a:r>
            <a:endParaRPr lang="mk" dirty="0" smtClean="0"/>
          </a:p>
          <a:p>
            <a:pPr marL="171450" indent="-171450" algn="just" rtl="0" eaLnBrk="1" hangingPunct="1">
              <a:buFontTx/>
              <a:buChar char="-"/>
              <a:defRPr/>
            </a:pPr>
            <a:endParaRPr lang="mk" dirty="0"/>
          </a:p>
        </p:txBody>
      </p:sp>
      <p:sp>
        <p:nvSpPr>
          <p:cNvPr id="3994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ED7F75A2-9404-40F1-9E41-A8C3F9B63672}" type="slidenum">
              <a:rPr/>
              <a:pPr>
                <a:spcBef>
                  <a:spcPct val="0"/>
                </a:spcBef>
              </a:pPr>
              <a:t>89</a:t>
            </a:fld>
            <a:endParaRPr lang="mk" altLang="x-none" smtClean="0"/>
          </a:p>
        </p:txBody>
      </p:sp>
    </p:spTree>
    <p:extLst>
      <p:ext uri="{BB962C8B-B14F-4D97-AF65-F5344CB8AC3E}">
        <p14:creationId xmlns:p14="http://schemas.microsoft.com/office/powerpoint/2010/main" val="372124782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20000"/>
          </a:bodyPr>
          <a:lstStyle/>
          <a:p>
            <a:pPr marL="228600" indent="-228600" algn="l" rtl="0" eaLnBrk="1" hangingPunct="1">
              <a:buAutoNum type="arabicPeriod"/>
              <a:defRPr/>
            </a:pPr>
            <a:r>
              <a:rPr lang="mk" b="0" i="0" u="none"/>
              <a:t>Колку време има јавниот обвинител во вашата земја да побара налог за претрес од судот? </a:t>
            </a:r>
          </a:p>
          <a:p>
            <a:pPr marL="0" indent="0" algn="l" rtl="0" eaLnBrk="1" hangingPunct="1">
              <a:buNone/>
              <a:defRPr/>
            </a:pPr>
            <a:r>
              <a:rPr lang="mk" b="0" i="0" u="none"/>
              <a:t>Ова е трик-прашање – обично не постои временска граница за ова дејство – тоа целосно зависи од одлуката на јавните обвинители.</a:t>
            </a:r>
          </a:p>
          <a:p>
            <a:pPr marL="0" indent="0" algn="l" rtl="0" eaLnBrk="1" hangingPunct="1">
              <a:buNone/>
              <a:defRPr/>
            </a:pPr>
            <a:endParaRPr lang="mk" dirty="0" smtClean="0"/>
          </a:p>
          <a:p>
            <a:pPr algn="l" rtl="0" eaLnBrk="1" hangingPunct="1">
              <a:defRPr/>
            </a:pPr>
            <a:r>
              <a:rPr lang="mk" b="0" i="0" u="none"/>
              <a:t>2. Која е задолжителна индикација во барањето на јавниот обвинител? </a:t>
            </a:r>
          </a:p>
          <a:p>
            <a:pPr algn="l" rtl="0" eaLnBrk="1" hangingPunct="1">
              <a:defRPr/>
            </a:pPr>
            <a:r>
              <a:rPr lang="mk" b="0" i="0" u="none"/>
              <a:t>Во барањето мора барем да се спомнат основани сомневања што ќе ја поткрепат теоријата дека лицето што треба да биде предмет на постапка можеби извршило определено кривично дело, врз основа на сите собрани докази. </a:t>
            </a:r>
            <a:endParaRPr lang="mk" dirty="0" smtClean="0"/>
          </a:p>
          <a:p>
            <a:pPr algn="l" rtl="0" eaLnBrk="1" hangingPunct="1">
              <a:defRPr/>
            </a:pPr>
            <a:endParaRPr lang="mk" dirty="0" smtClean="0"/>
          </a:p>
          <a:p>
            <a:pPr algn="l" rtl="0" eaLnBrk="1" hangingPunct="1">
              <a:defRPr/>
            </a:pPr>
            <a:r>
              <a:rPr lang="mk" b="0" i="0" u="none"/>
              <a:t>3. Колку време има судот да донесе одлука за барањето на јавниот обвинител? </a:t>
            </a:r>
          </a:p>
          <a:p>
            <a:pPr algn="l" rtl="0" eaLnBrk="1" hangingPunct="1">
              <a:defRPr/>
            </a:pPr>
            <a:r>
              <a:rPr lang="mk" b="0" i="0" u="none"/>
              <a:t>Тоа е регулирано со домашното право. Инструкторот треба да ја објасни поврзаната одредба на целното домашно право. Учесниците може да бидат поканети за да дадат примери на други закони, кога тоа е соодветно.</a:t>
            </a:r>
          </a:p>
          <a:p>
            <a:pPr algn="l" rtl="0" eaLnBrk="1" hangingPunct="1">
              <a:defRPr/>
            </a:pPr>
            <a:endParaRPr lang="mk" dirty="0" smtClean="0"/>
          </a:p>
          <a:p>
            <a:pPr algn="l" rtl="0" eaLnBrk="1" hangingPunct="1">
              <a:defRPr/>
            </a:pPr>
            <a:r>
              <a:rPr lang="mk" b="0" i="0" u="none"/>
              <a:t>4. Дали јавниот обвинител има правен лек ако судот го одбие или го отфрли неговото барање? </a:t>
            </a:r>
          </a:p>
          <a:p>
            <a:pPr marL="0" marR="0" indent="0" algn="l" defTabSz="457200" rtl="0" eaLnBrk="1" fontAlgn="base" latinLnBrk="0" hangingPunct="1">
              <a:lnSpc>
                <a:spcPct val="100000"/>
              </a:lnSpc>
              <a:spcBef>
                <a:spcPct val="30000"/>
              </a:spcBef>
              <a:spcAft>
                <a:spcPct val="0"/>
              </a:spcAft>
              <a:buClrTx/>
              <a:buSzTx/>
              <a:buFontTx/>
              <a:buNone/>
              <a:tabLst/>
              <a:defRPr/>
            </a:pPr>
            <a:r>
              <a:rPr lang="mk" b="0" i="0" u="none"/>
              <a:t>Тоа е регулирано со домашното право. Инструкторот треба да ја објасни поврзаната одредба на целното домашно право. Учесниците може да бидат поканети за да дадат примери на други закони, кога тоа е соодветно.</a:t>
            </a:r>
          </a:p>
          <a:p>
            <a:pPr algn="l" rtl="0" eaLnBrk="1" hangingPunct="1">
              <a:defRPr/>
            </a:pPr>
            <a:endParaRPr lang="mk" dirty="0" smtClean="0"/>
          </a:p>
          <a:p>
            <a:pPr algn="l" rtl="0" eaLnBrk="1" hangingPunct="1">
              <a:defRPr/>
            </a:pPr>
            <a:r>
              <a:rPr lang="mk" b="0" i="0" u="none"/>
              <a:t>5.Ако одговорот е да – за колку време и кој одлучува по жалба од јавниот обвинител?</a:t>
            </a:r>
          </a:p>
          <a:p>
            <a:pPr marL="0" marR="0" indent="0" algn="l" defTabSz="457200" rtl="0" eaLnBrk="1" fontAlgn="base" latinLnBrk="0" hangingPunct="1">
              <a:lnSpc>
                <a:spcPct val="100000"/>
              </a:lnSpc>
              <a:spcBef>
                <a:spcPct val="30000"/>
              </a:spcBef>
              <a:spcAft>
                <a:spcPct val="0"/>
              </a:spcAft>
              <a:buClrTx/>
              <a:buSzTx/>
              <a:buFontTx/>
              <a:buNone/>
              <a:tabLst/>
              <a:defRPr/>
            </a:pPr>
            <a:r>
              <a:rPr lang="mk" b="0" i="0" u="none"/>
              <a:t>Тоа е регулирано со домашното право. Инструкторот треба да ја објасни поврзаната одредба на целното домашно право. Учесниците може да бидат поканети за да дадат примери на други закони, кога тоа е соодветно.</a:t>
            </a:r>
          </a:p>
          <a:p>
            <a:pPr algn="l" rtl="0" eaLnBrk="1" hangingPunct="1">
              <a:defRPr/>
            </a:pPr>
            <a:endParaRPr lang="mk" dirty="0" smtClean="0"/>
          </a:p>
          <a:p>
            <a:pPr algn="l" rtl="0" eaLnBrk="1" hangingPunct="1">
              <a:defRPr/>
            </a:pPr>
            <a:r>
              <a:rPr lang="mk" b="0" i="0" u="none"/>
              <a:t>6. Дали осомничениот треба да ја знае судската одлука и ако одговорот е да – кога? </a:t>
            </a:r>
            <a:endParaRPr lang="mk" dirty="0" smtClean="0"/>
          </a:p>
          <a:p>
            <a:pPr algn="l" rtl="0" eaLnBrk="1" hangingPunct="1">
              <a:defRPr/>
            </a:pPr>
            <a:r>
              <a:rPr lang="mk" b="0" i="0" u="none"/>
              <a:t>Во принцип, правото на правично судење и пресумпцијата на невиност наметнуваат такво знаење. Инструкторот овде треба да го даде одговорот донесен од целниот домашен закон.</a:t>
            </a:r>
            <a:endParaRPr lang="mk" altLang="x-none" dirty="0" smtClean="0"/>
          </a:p>
          <a:p>
            <a:pPr algn="l" rtl="0">
              <a:defRPr/>
            </a:pPr>
            <a:endParaRPr lang="mk" dirty="0" smtClean="0"/>
          </a:p>
          <a:p>
            <a:pPr algn="l" rtl="0">
              <a:defRPr/>
            </a:pPr>
            <a:endParaRPr lang="mk" dirty="0"/>
          </a:p>
        </p:txBody>
      </p:sp>
      <p:sp>
        <p:nvSpPr>
          <p:cNvPr id="4096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AB6C2850-8F13-46AE-8A3B-C452C6E5B3EB}" type="slidenum">
              <a:rPr>
                <a:latin typeface="Calibri" pitchFamily="34" charset="0"/>
              </a:rPr>
              <a:pPr/>
              <a:t>90</a:t>
            </a:fld>
            <a:endParaRPr lang="mk" altLang="x-none" smtClean="0">
              <a:latin typeface="Calibri" pitchFamily="34" charset="0"/>
            </a:endParaRPr>
          </a:p>
        </p:txBody>
      </p:sp>
    </p:spTree>
    <p:extLst>
      <p:ext uri="{BB962C8B-B14F-4D97-AF65-F5344CB8AC3E}">
        <p14:creationId xmlns:p14="http://schemas.microsoft.com/office/powerpoint/2010/main" val="231105689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gn="l" rtl="0" eaLnBrk="1" hangingPunct="1">
              <a:spcBef>
                <a:spcPct val="0"/>
              </a:spcBef>
              <a:defRPr/>
            </a:pPr>
            <a:r>
              <a:rPr lang="mk" b="0" i="0" u="none"/>
              <a:t>Инструкторот треба полека да го чита текстот на слајдот. </a:t>
            </a:r>
            <a:endParaRPr lang="mk" altLang="x-none" dirty="0" smtClean="0"/>
          </a:p>
          <a:p>
            <a:pPr algn="l" rtl="0" eaLnBrk="1" hangingPunct="1">
              <a:spcBef>
                <a:spcPct val="0"/>
              </a:spcBef>
              <a:defRPr/>
            </a:pPr>
            <a:endParaRPr lang="mk" altLang="x-none" dirty="0"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8BD99857-F755-4D1E-837F-39FE70CC6191}" type="slidenum">
              <a:rPr/>
              <a:pPr>
                <a:spcBef>
                  <a:spcPct val="0"/>
                </a:spcBef>
              </a:pPr>
              <a:t>91</a:t>
            </a:fld>
            <a:endParaRPr lang="mk" altLang="x-none" smtClean="0"/>
          </a:p>
        </p:txBody>
      </p:sp>
    </p:spTree>
    <p:extLst>
      <p:ext uri="{BB962C8B-B14F-4D97-AF65-F5344CB8AC3E}">
        <p14:creationId xmlns:p14="http://schemas.microsoft.com/office/powerpoint/2010/main" val="427206716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70000" lnSpcReduction="20000"/>
          </a:bodyPr>
          <a:lstStyle/>
          <a:p>
            <a:pPr algn="just" rtl="0" eaLnBrk="1" hangingPunct="1">
              <a:spcBef>
                <a:spcPct val="0"/>
              </a:spcBef>
              <a:defRPr/>
            </a:pPr>
            <a:r>
              <a:rPr lang="mk" b="0" i="0" u="none" dirty="0"/>
              <a:t>Процедурална мерка „Претрес“ </a:t>
            </a:r>
            <a:r>
              <a:rPr lang="mk" b="0" i="0" u="none" dirty="0" smtClean="0"/>
              <a:t>– значи </a:t>
            </a:r>
            <a:r>
              <a:rPr lang="mk" b="0" i="0" u="none" dirty="0"/>
              <a:t>дејства на пристапување до хард-дискот, правење копија на хард-дискот и запечатување на компјутерот, а потоа целата форензика се врши на копијата. </a:t>
            </a:r>
          </a:p>
          <a:p>
            <a:pPr algn="l" rtl="0" eaLnBrk="1" hangingPunct="1">
              <a:spcBef>
                <a:spcPct val="0"/>
              </a:spcBef>
              <a:defRPr/>
            </a:pPr>
            <a:r>
              <a:rPr lang="mk" b="0" i="0" u="none" dirty="0"/>
              <a:t>Зошто е ова важно? – Затоа што, ако некое прашање биде поставено на судењето во однос на валидноста на електронските докази, валидноста на резултатите продуцирани од форензичарите </a:t>
            </a:r>
            <a:r>
              <a:rPr lang="mk" b="0" i="0" u="none" dirty="0" smtClean="0"/>
              <a:t>– независен </a:t>
            </a:r>
            <a:r>
              <a:rPr lang="mk" b="0" i="0" u="none" dirty="0"/>
              <a:t>судски експерт треба да добие идентичен резултат по пребарување на запечатениот компјутер. </a:t>
            </a:r>
          </a:p>
          <a:p>
            <a:pPr algn="l" rtl="0" eaLnBrk="1" hangingPunct="1">
              <a:spcBef>
                <a:spcPct val="0"/>
              </a:spcBef>
              <a:defRPr/>
            </a:pPr>
            <a:endParaRPr lang="mk" altLang="x-none" dirty="0" smtClean="0"/>
          </a:p>
          <a:p>
            <a:pPr algn="l" rtl="0" eaLnBrk="1" hangingPunct="1">
              <a:spcBef>
                <a:spcPct val="0"/>
              </a:spcBef>
              <a:defRPr/>
            </a:pPr>
            <a:r>
              <a:rPr lang="mk" b="0" i="0" u="none" dirty="0"/>
              <a:t>Поточно, во Конвенцијата од Будимпешта се бара од државите-членки да донесат закон што ќе овозможи во процесот на законско запленување на компјутерски податоци:</a:t>
            </a:r>
          </a:p>
          <a:p>
            <a:pPr algn="l" rtl="0" eaLnBrk="1" hangingPunct="1">
              <a:spcBef>
                <a:spcPct val="0"/>
              </a:spcBef>
              <a:defRPr/>
            </a:pPr>
            <a:r>
              <a:rPr lang="mk" b="0" i="0" u="none" dirty="0"/>
              <a:t>a) физички да запленат компјутерски систем,</a:t>
            </a:r>
          </a:p>
          <a:p>
            <a:pPr algn="l" rtl="0" eaLnBrk="1" hangingPunct="1">
              <a:spcBef>
                <a:spcPct val="0"/>
              </a:spcBef>
              <a:defRPr/>
            </a:pPr>
            <a:r>
              <a:rPr lang="mk" b="0" i="0" u="none" dirty="0"/>
              <a:t>б) да направат и да задржат копија на тие компјутерски податоци (што е важно во случај податоците да се складирани на главен сервер, каде што не е можно физичко преместување, како и кога физичката заплена би се мешала премногу значајно во правата на други луѓе што имаат права и пристап до таа </a:t>
            </a:r>
            <a:r>
              <a:rPr lang="mk" b="0" i="0" u="none" dirty="0" smtClean="0"/>
              <a:t>машина – </a:t>
            </a:r>
            <a:r>
              <a:rPr lang="mk" b="0" i="0" u="none" dirty="0"/>
              <a:t>на пример, голем сервер на компанијата)</a:t>
            </a:r>
          </a:p>
          <a:p>
            <a:pPr algn="l" rtl="0" eaLnBrk="1" hangingPunct="1">
              <a:spcBef>
                <a:spcPct val="0"/>
              </a:spcBef>
              <a:defRPr/>
            </a:pPr>
            <a:r>
              <a:rPr lang="mk" b="0" i="0" u="none" dirty="0"/>
              <a:t>в) да го одржат интегритетот на релевантните складирани компјутерски податоци и, конечно</a:t>
            </a:r>
            <a:r>
              <a:rPr lang="mk" b="0" i="0" u="none" dirty="0" smtClean="0"/>
              <a:t>, </a:t>
            </a:r>
            <a:endParaRPr lang="mk" b="0" i="0" u="none" dirty="0"/>
          </a:p>
          <a:p>
            <a:pPr algn="l" rtl="0" eaLnBrk="1" hangingPunct="1">
              <a:spcBef>
                <a:spcPct val="0"/>
              </a:spcBef>
              <a:defRPr/>
            </a:pPr>
            <a:r>
              <a:rPr lang="mk" b="0" i="0" u="none" dirty="0"/>
              <a:t>г) да го оневозможат пристапот или да ги отстранат оние компјутерски податоци во компјутерскиот систем кон кој е пристапено.</a:t>
            </a:r>
          </a:p>
          <a:p>
            <a:pPr algn="l" rtl="0" eaLnBrk="1" hangingPunct="1">
              <a:spcBef>
                <a:spcPct val="0"/>
              </a:spcBef>
              <a:defRPr/>
            </a:pPr>
            <a:r>
              <a:rPr lang="mk" b="0" i="0" u="none" dirty="0"/>
              <a:t>Оваа последна одредба е релевантна за случај кога е невозможна физичка заплена, но може да настане вистинска штета ако трета страна добие пристап до податоците. </a:t>
            </a:r>
            <a:endParaRPr lang="mk" altLang="x-none" dirty="0" smtClean="0"/>
          </a:p>
          <a:p>
            <a:pPr algn="l" rtl="0" eaLnBrk="1" hangingPunct="1">
              <a:spcBef>
                <a:spcPct val="0"/>
              </a:spcBef>
              <a:defRPr/>
            </a:pPr>
            <a:r>
              <a:rPr lang="mk" b="0" i="0" u="none" dirty="0"/>
              <a:t>Со исклучок на самата заплена на податоците во сопствената и во оригиналната евиденција, сите овие процедурални можности се специфични мерки од дигиталната средина.</a:t>
            </a:r>
          </a:p>
          <a:p>
            <a:pPr algn="l" rtl="0" eaLnBrk="1" hangingPunct="1">
              <a:spcBef>
                <a:spcPct val="0"/>
              </a:spcBef>
              <a:defRPr/>
            </a:pPr>
            <a:endParaRPr lang="mk" altLang="x-none" dirty="0" smtClean="0"/>
          </a:p>
          <a:p>
            <a:pPr algn="l" rtl="0" eaLnBrk="1" fontAlgn="auto" hangingPunct="1">
              <a:spcBef>
                <a:spcPts val="0"/>
              </a:spcBef>
              <a:spcAft>
                <a:spcPts val="0"/>
              </a:spcAft>
              <a:defRPr/>
            </a:pPr>
            <a:r>
              <a:rPr lang="mk" b="0" i="0" u="none" dirty="0"/>
              <a:t>Со електронските докази, како и со кои било други докази, мора да се постапува внимателно и на начин да се зачува нивната доказна вредност. Ова се однесува не само на физичкиот интегритет на некој предмет или уред, туку и на електронските податоци што тој ги содржи. Според тоа, за одредени видови е-докази е потребно специјално собирање, пакување и транспорт. Е-доказите што може да бидат подложни на оштетување или менување од електромагнетни полиња (како што се оние генерирани со статички електрицитет, магнети, радиопреносници и други уреди) треба да бидат адекватно заштитени. </a:t>
            </a:r>
            <a:endParaRPr lang="mk" dirty="0" smtClean="0"/>
          </a:p>
          <a:p>
            <a:pPr algn="l" rtl="0" eaLnBrk="1" fontAlgn="auto" hangingPunct="1">
              <a:spcBef>
                <a:spcPts val="0"/>
              </a:spcBef>
              <a:spcAft>
                <a:spcPts val="0"/>
              </a:spcAft>
              <a:defRPr/>
            </a:pPr>
            <a:r>
              <a:rPr lang="mk" b="0" i="0" u="none" dirty="0"/>
              <a:t>Спасување неелектронски докази (или конвенционални докази), исто така, може да биде клучно за истрагата на електронски/компјутерски кривични дела. Треба да се посвети соодветна грижа за да се обезбеди таквите докази да бидат вратени и зачувани. Предметите што се релевантни за последователно испитување на е-докази може да постојат во друга форма (на пример, напишани лозинки и други рачно напишани белешки, празни листови во бележници со невидливи отпечатоци од запишани податоци на претходната страница, прирачници за хардвер и софтвер, календари, литература, текст или графички компјутерски отпечатоци, и фотографии) и треба да биде обезбеден и зачувани за идна анализа. Овие предмети често се во блиска врска со компјутерот или со сродните хардверски предмети. Сите докази треба да бидат идентификувани, обезбедени и зачувани во согласност со политиките на агенцијата и важечките докази.</a:t>
            </a:r>
          </a:p>
          <a:p>
            <a:pPr algn="l" rtl="0" eaLnBrk="1" hangingPunct="1">
              <a:spcBef>
                <a:spcPct val="0"/>
              </a:spcBef>
              <a:defRPr/>
            </a:pPr>
            <a:endParaRPr lang="mk" altLang="x-none" dirty="0" smtClean="0"/>
          </a:p>
          <a:p>
            <a:pPr algn="l" rtl="0">
              <a:defRPr/>
            </a:pPr>
            <a:endParaRPr lang="mk" dirty="0"/>
          </a:p>
        </p:txBody>
      </p:sp>
      <p:sp>
        <p:nvSpPr>
          <p:cNvPr id="4301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85682DF6-98C2-4FAA-8496-1A9478F5A9F3}" type="slidenum">
              <a:rPr>
                <a:latin typeface="Calibri" pitchFamily="34" charset="0"/>
              </a:rPr>
              <a:pPr/>
              <a:t>92</a:t>
            </a:fld>
            <a:endParaRPr lang="mk" altLang="x-none" smtClean="0">
              <a:latin typeface="Calibri" pitchFamily="34" charset="0"/>
            </a:endParaRPr>
          </a:p>
        </p:txBody>
      </p:sp>
    </p:spTree>
    <p:extLst>
      <p:ext uri="{BB962C8B-B14F-4D97-AF65-F5344CB8AC3E}">
        <p14:creationId xmlns:p14="http://schemas.microsoft.com/office/powerpoint/2010/main" val="1295165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eaLnBrk="1" hangingPunct="1"/>
            <a:r>
              <a:rPr lang="mk" b="0" i="0" u="none"/>
              <a:t>Инструкторот треба полека да го чита текстот на слајдот. </a:t>
            </a:r>
            <a:endParaRPr lang="mk" altLang="x-none" dirty="0" smtClean="0"/>
          </a:p>
        </p:txBody>
      </p:sp>
      <p:sp>
        <p:nvSpPr>
          <p:cNvPr id="440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81101CB5-0FCB-4150-8E22-9CAF61707E02}" type="slidenum">
              <a:rPr/>
              <a:pPr>
                <a:spcBef>
                  <a:spcPct val="0"/>
                </a:spcBef>
              </a:pPr>
              <a:t>93</a:t>
            </a:fld>
            <a:endParaRPr lang="mk" altLang="x-none" smtClean="0"/>
          </a:p>
        </p:txBody>
      </p:sp>
    </p:spTree>
    <p:extLst>
      <p:ext uri="{BB962C8B-B14F-4D97-AF65-F5344CB8AC3E}">
        <p14:creationId xmlns:p14="http://schemas.microsoft.com/office/powerpoint/2010/main" val="383722180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a:bodyPr>
          <a:lstStyle/>
          <a:p>
            <a:pPr algn="just" rtl="0" eaLnBrk="1" hangingPunct="1">
              <a:spcBef>
                <a:spcPct val="0"/>
              </a:spcBef>
              <a:defRPr/>
            </a:pPr>
            <a:r>
              <a:rPr lang="mk" b="0" i="0" u="none"/>
              <a:t>1.Каква опрема судовите обично користат во судниците во вашата земја? Дали сите судници во вашата земја се добро опремени?</a:t>
            </a:r>
            <a:endParaRPr lang="mk" altLang="x-none" dirty="0" smtClean="0"/>
          </a:p>
          <a:p>
            <a:pPr algn="just" rtl="0" eaLnBrk="1" hangingPunct="1">
              <a:spcBef>
                <a:spcPct val="0"/>
              </a:spcBef>
              <a:defRPr/>
            </a:pPr>
            <a:r>
              <a:rPr lang="mk" b="0" i="0" u="none"/>
              <a:t>Во текот на судењето со електронските докази се постапува како и со кои било други материјални докази, но опремата како DVD-плеер е неопходна. </a:t>
            </a:r>
          </a:p>
          <a:p>
            <a:pPr algn="just" rtl="0" eaLnBrk="1" hangingPunct="1">
              <a:spcBef>
                <a:spcPct val="0"/>
              </a:spcBef>
              <a:defRPr/>
            </a:pPr>
            <a:endParaRPr lang="mk" altLang="x-none" dirty="0" smtClean="0"/>
          </a:p>
          <a:p>
            <a:pPr algn="just" rtl="0" eaLnBrk="1" hangingPunct="1">
              <a:spcBef>
                <a:spcPct val="0"/>
              </a:spcBef>
              <a:defRPr/>
            </a:pPr>
            <a:r>
              <a:rPr lang="mk" b="0" i="0" u="none"/>
              <a:t>2. Што ако обвинетиот тврди дека уште некој го користел неговиот компјутер, некој друг имал нелегален пристап до неговиот компјутер или некој ја украл неговата лозинка? </a:t>
            </a:r>
            <a:endParaRPr lang="mk" altLang="x-none" dirty="0" smtClean="0"/>
          </a:p>
          <a:p>
            <a:pPr algn="just" rtl="0" eaLnBrk="1" hangingPunct="1">
              <a:spcBef>
                <a:spcPct val="0"/>
              </a:spcBef>
              <a:defRPr/>
            </a:pPr>
            <a:r>
              <a:rPr lang="mk" b="0" i="0" u="none"/>
              <a:t>Полицијата или јавниот обвинител треба секогаш да имаат предвид дека тоа може да се случи. Некои од овие нешта, како што е илегален пристап, би можело да биде докажано со електронски докази – речиси секогаш постои трага и тоа треба да биде потврдено во текот на истрагата. Но докажување кој го користи компјутерот на сторителот речиси секогаш подразбира традиционални криминалистички вештини и методи и сите алати предвидени со Конвенцијата. На пример - пет члена на семејство живеат во куќа: родителите, еден возрасен син од 22 години, две малолетни деца од 17 и 15 години. Најмалку еден од нив презема детска порнографија или поставува компјутерски вирус низ интернет или хакира (незаконски пристап до компјутерски систем или мрежи). При собирањето податоци за сообраќајот во реално време и пресретнување на податоци за содржините полицијата може да влезе во куќата и да го фати сторителот на дело. Секако – за овие мерки на полицијата би и бил потребен судски налог или налог од јавниот обвинител – во зависност од националното право. Сведоците, жртвите и дури и сторителот секогаш може – како обично – да бидат одличен извор на информации. И секако, ова мора да биде јасно и сите докази треба да бидат собрани за време на истрагата. Така, честопати едно обвинение за компјутерски криминал не се заснова само врз електронските докази туку и на традиционални докази. </a:t>
            </a:r>
            <a:endParaRPr lang="mk" altLang="x-none" dirty="0" smtClean="0"/>
          </a:p>
          <a:p>
            <a:pPr algn="just" rtl="0" eaLnBrk="1" hangingPunct="1">
              <a:spcBef>
                <a:spcPct val="0"/>
              </a:spcBef>
              <a:defRPr/>
            </a:pPr>
            <a:endParaRPr lang="mk" altLang="x-none" dirty="0" smtClean="0"/>
          </a:p>
          <a:p>
            <a:pPr algn="just" rtl="0" eaLnBrk="1" hangingPunct="1">
              <a:spcBef>
                <a:spcPct val="0"/>
              </a:spcBef>
              <a:defRPr/>
            </a:pPr>
            <a:r>
              <a:rPr lang="mk" b="0" i="0" u="none"/>
              <a:t>Инструкторот треба да дискутира за овие прашања ако судската практика не е обединета – особено за прашањето број 3</a:t>
            </a:r>
          </a:p>
          <a:p>
            <a:pPr algn="just" rtl="0" eaLnBrk="1" hangingPunct="1">
              <a:spcBef>
                <a:spcPct val="0"/>
              </a:spcBef>
              <a:defRPr/>
            </a:pPr>
            <a:endParaRPr lang="mk" altLang="x-none" dirty="0" smtClean="0"/>
          </a:p>
          <a:p>
            <a:pPr algn="just" rtl="0" eaLnBrk="1" hangingPunct="1">
              <a:spcBef>
                <a:spcPct val="0"/>
              </a:spcBef>
              <a:defRPr/>
            </a:pPr>
            <a:endParaRPr lang="mk" altLang="x-none" dirty="0" smtClean="0"/>
          </a:p>
          <a:p>
            <a:pPr algn="l" rtl="0">
              <a:defRPr/>
            </a:pPr>
            <a:endParaRPr lang="mk" dirty="0"/>
          </a:p>
        </p:txBody>
      </p:sp>
      <p:sp>
        <p:nvSpPr>
          <p:cNvPr id="4506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A408C62D-27D9-4F81-8B3C-F48786933BB0}" type="slidenum">
              <a:rPr>
                <a:latin typeface="Calibri" pitchFamily="34" charset="0"/>
              </a:rPr>
              <a:pPr/>
              <a:t>94</a:t>
            </a:fld>
            <a:endParaRPr lang="mk" altLang="x-none" smtClean="0">
              <a:latin typeface="Calibri" pitchFamily="34" charset="0"/>
            </a:endParaRPr>
          </a:p>
        </p:txBody>
      </p:sp>
    </p:spTree>
    <p:extLst>
      <p:ext uri="{BB962C8B-B14F-4D97-AF65-F5344CB8AC3E}">
        <p14:creationId xmlns:p14="http://schemas.microsoft.com/office/powerpoint/2010/main" val="3650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mk" b="0" i="0" u="none"/>
              <a:t>Инструкторот треба да идентификува три главни вида податоци. Подоцнежните слајдови даваат објаснувања/примери од секој од тие видови.</a:t>
            </a:r>
          </a:p>
        </p:txBody>
      </p:sp>
      <p:sp>
        <p:nvSpPr>
          <p:cNvPr id="4" name="Slide Number Placeholder 3"/>
          <p:cNvSpPr>
            <a:spLocks noGrp="1"/>
          </p:cNvSpPr>
          <p:nvPr>
            <p:ph type="sldNum" sz="quarter" idx="10"/>
          </p:nvPr>
        </p:nvSpPr>
        <p:spPr/>
        <p:txBody>
          <a:bodyPr/>
          <a:lstStyle/>
          <a:p>
            <a:pPr algn="l" rtl="0"/>
            <a:fld id="{B2221978-7AB2-D644-A1FF-AF545A1745C1}" type="slidenum">
              <a:rPr/>
              <a:pPr/>
              <a:t>10</a:t>
            </a:fld>
            <a:endParaRPr lang="mk"/>
          </a:p>
        </p:txBody>
      </p:sp>
    </p:spTree>
    <p:extLst>
      <p:ext uri="{BB962C8B-B14F-4D97-AF65-F5344CB8AC3E}">
        <p14:creationId xmlns:p14="http://schemas.microsoft.com/office/powerpoint/2010/main" val="376083926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mk" b="0" i="0" u="none"/>
              <a:t>Студија на случај 2</a:t>
            </a:r>
          </a:p>
          <a:p>
            <a:pPr algn="just" rtl="0" eaLnBrk="1" hangingPunct="1">
              <a:defRPr/>
            </a:pPr>
            <a:endParaRPr lang="mk" altLang="x-none" dirty="0" smtClean="0"/>
          </a:p>
          <a:p>
            <a:pPr algn="just" rtl="0" eaLnBrk="1" hangingPunct="1">
              <a:defRPr/>
            </a:pPr>
            <a:r>
              <a:rPr lang="mk" b="0" i="0" u="none"/>
              <a:t>Во овој случај имаме жртва во Хрватска која е тинејџер, полиција ја има IP-адресата од Facebook, но базата IANA открила дека IP-адресата географски ѝ припаѓа на Србија.</a:t>
            </a:r>
          </a:p>
          <a:p>
            <a:pPr algn="l" rtl="0" eaLnBrk="1" hangingPunct="1">
              <a:defRPr/>
            </a:pPr>
            <a:r>
              <a:rPr lang="mk" dirty="0" smtClean="0"/>
              <a:t/>
            </a:r>
            <a:br>
              <a:rPr lang="mk" dirty="0" smtClean="0"/>
            </a:br>
            <a:endParaRPr lang="mk" altLang="x-none" dirty="0" smtClean="0"/>
          </a:p>
        </p:txBody>
      </p:sp>
      <p:sp>
        <p:nvSpPr>
          <p:cNvPr id="460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DF839817-78C8-4553-B745-D6F9DAFDC931}" type="slidenum">
              <a:rPr/>
              <a:pPr>
                <a:spcBef>
                  <a:spcPct val="0"/>
                </a:spcBef>
              </a:pPr>
              <a:t>95</a:t>
            </a:fld>
            <a:endParaRPr lang="mk" altLang="x-none" smtClean="0"/>
          </a:p>
        </p:txBody>
      </p:sp>
    </p:spTree>
    <p:extLst>
      <p:ext uri="{BB962C8B-B14F-4D97-AF65-F5344CB8AC3E}">
        <p14:creationId xmlns:p14="http://schemas.microsoft.com/office/powerpoint/2010/main" val="138589935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lgn="just" rtl="0" eaLnBrk="1" hangingPunct="1"/>
            <a:r>
              <a:rPr lang="mk" b="0" i="0" u="none" dirty="0"/>
              <a:t>Полицијата треба секогаш да го информира јавниот обвинител, но за ефективна меѓународна соработка не е неопходно во оваа фаза на постапката да имаме директна активност меѓу јавните обвинители. Контактни точки </a:t>
            </a:r>
            <a:r>
              <a:rPr lang="mk" b="0" i="0" u="none" dirty="0" smtClean="0"/>
              <a:t>24/7 – </a:t>
            </a:r>
            <a:r>
              <a:rPr lang="mk" b="0" i="0" u="none" dirty="0"/>
              <a:t>in Croatia and in Serbia – во првиот комуникациски канал што овозможува размена на информации преку телефонски повик и е-пошта. Благодарејќи на контактните точки, сите информации што ги имала хрватската полиција во тој момент, исто така, биле во рацете на српската полиција.</a:t>
            </a:r>
            <a:endParaRPr lang="mk" altLang="x-none" dirty="0" smtClean="0"/>
          </a:p>
          <a:p>
            <a:pPr algn="just" rtl="0" eaLnBrk="1" hangingPunct="1"/>
            <a:endParaRPr lang="mk" altLang="en-US" dirty="0" smtClean="0"/>
          </a:p>
          <a:p>
            <a:pPr algn="l" rtl="0" eaLnBrk="1" hangingPunct="1"/>
            <a:r>
              <a:rPr lang="mk" b="0" i="0" u="none" dirty="0"/>
              <a:t>Од секоја држава-потписничка на Конвенцијата од Будимпешта се бара да има можности да ја примени оваа мерка ако нејзините договори за меѓусебна помош, закони или спогодби веќе не го предвидуваат тоа. Листата на факсот и на е-поштата е индикативна по природа; секое друго експедитивно средство за комуникација може да се употреби ако е соодветно во определени околности. Со напредокот на технологијата, ќе се развиваат нови експедитивни начини на комуникација што ќе може да се користат за да се побара меѓусебна помош. Во однос на автентичноста и барањето за безбедност содржано во ставот, државите-потписнички може да одлучат меѓу себеси како да ја обезбедат автентичноста на комуникациите и дали постои потреба за специјална заштита на безбедноста (вклучително и енкрипција) што може да биде неопходно во еден особено сензитивен случај. На крајот Конвенцијата од Будимпешта, исто така, ја овластува државата-потписничка до која е доставено барањето да побара формална потврда што ќе биде пратена преку традиционалните канали, да ја следи експедитивната трансмисија, ако така одлучи.</a:t>
            </a:r>
            <a:r>
              <a:rPr lang="mk" altLang="en-US" dirty="0" smtClean="0"/>
              <a:t/>
            </a:r>
            <a:br>
              <a:rPr lang="mk" altLang="en-US" dirty="0" smtClean="0"/>
            </a:br>
            <a:endParaRPr lang="mk" altLang="en-US" dirty="0" smtClean="0"/>
          </a:p>
        </p:txBody>
      </p:sp>
      <p:sp>
        <p:nvSpPr>
          <p:cNvPr id="4710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1850ADE4-D559-466B-ADFB-EDAE37D86742}" type="slidenum">
              <a:rPr>
                <a:latin typeface="Calibri" pitchFamily="34" charset="0"/>
              </a:rPr>
              <a:pPr/>
              <a:t>96</a:t>
            </a:fld>
            <a:endParaRPr lang="mk" altLang="x-none" smtClean="0">
              <a:latin typeface="Calibri" pitchFamily="34" charset="0"/>
            </a:endParaRPr>
          </a:p>
        </p:txBody>
      </p:sp>
    </p:spTree>
    <p:extLst>
      <p:ext uri="{BB962C8B-B14F-4D97-AF65-F5344CB8AC3E}">
        <p14:creationId xmlns:p14="http://schemas.microsoft.com/office/powerpoint/2010/main" val="15700582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lgn="l" rtl="0">
              <a:defRPr/>
            </a:pPr>
            <a:r>
              <a:rPr lang="mk" b="0" i="0" u="none"/>
              <a:t>Инструкторот треба полека да го чита текстот на слајдот. </a:t>
            </a:r>
            <a:endParaRPr lang="mk" altLang="x-none" dirty="0" smtClean="0"/>
          </a:p>
          <a:p>
            <a:pPr algn="l" rtl="0">
              <a:defRPr/>
            </a:pPr>
            <a:endParaRPr lang="mk"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672FC10A-859E-4926-A6A3-3BE6B6DA5EBA}" type="slidenum">
              <a:rPr>
                <a:latin typeface="Calibri" pitchFamily="34" charset="0"/>
              </a:rPr>
              <a:pPr/>
              <a:t>97</a:t>
            </a:fld>
            <a:endParaRPr lang="mk" altLang="x-none" smtClean="0">
              <a:latin typeface="Calibri" pitchFamily="34" charset="0"/>
            </a:endParaRPr>
          </a:p>
        </p:txBody>
      </p:sp>
    </p:spTree>
    <p:extLst>
      <p:ext uri="{BB962C8B-B14F-4D97-AF65-F5344CB8AC3E}">
        <p14:creationId xmlns:p14="http://schemas.microsoft.com/office/powerpoint/2010/main" val="168072090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a:r>
              <a:rPr lang="mk" b="0" i="0" u="none"/>
              <a:t>Инструкторот треба полека да го чита текстот на слајдот. </a:t>
            </a:r>
            <a:endParaRPr lang="mk" altLang="x-none" dirty="0" smtClean="0"/>
          </a:p>
          <a:p>
            <a:endParaRPr lang="mk" altLang="en-US" dirty="0" smtClean="0"/>
          </a:p>
        </p:txBody>
      </p:sp>
      <p:sp>
        <p:nvSpPr>
          <p:cNvPr id="4915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47A90B3C-E7FC-4FA5-91DE-468761AFF8BF}" type="slidenum">
              <a:rPr>
                <a:latin typeface="Calibri" pitchFamily="34" charset="0"/>
              </a:rPr>
              <a:pPr/>
              <a:t>98</a:t>
            </a:fld>
            <a:endParaRPr lang="mk" altLang="x-none" smtClean="0">
              <a:latin typeface="Calibri" pitchFamily="34" charset="0"/>
            </a:endParaRPr>
          </a:p>
        </p:txBody>
      </p:sp>
    </p:spTree>
    <p:extLst>
      <p:ext uri="{BB962C8B-B14F-4D97-AF65-F5344CB8AC3E}">
        <p14:creationId xmlns:p14="http://schemas.microsoft.com/office/powerpoint/2010/main" val="116978510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10000"/>
          </a:bodyPr>
          <a:lstStyle/>
          <a:p>
            <a:pPr algn="l" rtl="0">
              <a:defRPr/>
            </a:pPr>
            <a:r>
              <a:rPr lang="mk" b="0" i="0" u="none"/>
              <a:t>Многу е скапо а понекогаш и тешко да се доведат сведоците од други земји на судење. Така, јавниот обвинител побарал меѓусебна правна помош од хрватскиот јавен обвинител за да добие сведочење на жртвата.</a:t>
            </a:r>
            <a:endParaRPr lang="mk" dirty="0" smtClean="0"/>
          </a:p>
          <a:p>
            <a:pPr marL="228600" indent="-228600" algn="l" rtl="0">
              <a:buFontTx/>
              <a:buAutoNum type="arabicPeriod"/>
              <a:defRPr/>
            </a:pPr>
            <a:r>
              <a:rPr lang="mk" b="0" i="0" u="none"/>
              <a:t>Која е неопходната содржина на барањето за меѓусебна правна помош? – Меѓународниот правен извор за меѓусебна правна помош (билатерална или мултилатерална), опис на кривично дело со националното материјално право, процедурални одредби на националното право во однос на правата и на должностите на сторителите, во овој случај правата и должностите на сведоците и жртвите, фактички основи поврзани со кривично дело, приложено обвинение ако неговиот случај веќе е пред судот и која помош е потребна. </a:t>
            </a:r>
          </a:p>
          <a:p>
            <a:pPr marL="0" indent="0" algn="l" rtl="0">
              <a:buFontTx/>
              <a:buNone/>
              <a:defRPr/>
            </a:pPr>
            <a:endParaRPr lang="mk" dirty="0" smtClean="0"/>
          </a:p>
          <a:p>
            <a:pPr marL="0" indent="0" algn="l" rtl="0">
              <a:buFontTx/>
              <a:buNone/>
              <a:defRPr/>
            </a:pPr>
            <a:r>
              <a:rPr lang="mk" b="0" i="0" u="none"/>
              <a:t>2. Дали некоја држава-потписничка на Конвенцијата од Будимпешта би одбила барање за меѓусебна правна помош за цели на зачувување податоци поврзани со некои кривични дела во согласност со членовите од 2 до 11 од Конвенцијата од Будимпешта ако не постои двоен криминалитет? На пример – кривично дело „поседување детска порнографија на компјутерски систем“ не е кривично дело според националното право на државата до која е упатено барањето кога „сликите“ – иако се реалистични – не опишуваат реално дете туку дигитална анимација (3Д фигура) или лице што изгледа дека е дете, но, всушност, не вклучува реално дете ангажирано во експлицитно сексуално однесување. Без оглед на непостоењето на двоен криминалитет – државата до која е упатено барањето може да го одбие барањето за зачувување само кога неговото извршување ќе ги наруши суверенитетот, безбедност, јавниот ред или други суштински интереси или каде што се смета дека кривичното дело е политичко или е дело поврзано со политичко дело. </a:t>
            </a:r>
          </a:p>
          <a:p>
            <a:pPr marL="0" indent="0" algn="l" rtl="0">
              <a:buFontTx/>
              <a:buNone/>
              <a:defRPr/>
            </a:pPr>
            <a:endParaRPr lang="mk" dirty="0" smtClean="0"/>
          </a:p>
          <a:p>
            <a:pPr marL="0" indent="0" algn="l" rtl="0">
              <a:buFontTx/>
              <a:buNone/>
              <a:defRPr/>
            </a:pPr>
            <a:r>
              <a:rPr lang="mk" b="0" i="0" u="none"/>
              <a:t>3. За кое кривично дело главно користите барање за меѓусебна правна помош како јавен обвинител или судија?</a:t>
            </a:r>
          </a:p>
          <a:p>
            <a:pPr algn="l" rtl="0">
              <a:defRPr/>
            </a:pPr>
            <a:endParaRPr lang="mk" dirty="0" smtClean="0"/>
          </a:p>
          <a:p>
            <a:pPr algn="l" rtl="0">
              <a:defRPr/>
            </a:pPr>
            <a:r>
              <a:rPr lang="mk" b="0" i="0" u="none"/>
              <a:t>Учесниците треба да бидат поканети да ги дадат своите повратни информации.</a:t>
            </a:r>
            <a:endParaRPr lang="mk" dirty="0"/>
          </a:p>
        </p:txBody>
      </p:sp>
      <p:sp>
        <p:nvSpPr>
          <p:cNvPr id="501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2165BAEB-2F4F-4D4D-ADC0-2377E34E8C1A}" type="slidenum">
              <a:rPr>
                <a:latin typeface="Calibri" pitchFamily="34" charset="0"/>
              </a:rPr>
              <a:pPr/>
              <a:t>99</a:t>
            </a:fld>
            <a:endParaRPr lang="mk" altLang="x-none" smtClean="0">
              <a:latin typeface="Calibri" pitchFamily="34" charset="0"/>
            </a:endParaRPr>
          </a:p>
        </p:txBody>
      </p:sp>
    </p:spTree>
    <p:extLst>
      <p:ext uri="{BB962C8B-B14F-4D97-AF65-F5344CB8AC3E}">
        <p14:creationId xmlns:p14="http://schemas.microsoft.com/office/powerpoint/2010/main" val="22697555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b="0" i="0" u="none"/>
              <a:t>Студија на случај 3</a:t>
            </a:r>
          </a:p>
          <a:p>
            <a:pPr algn="l" rtl="0">
              <a:defRPr/>
            </a:pPr>
            <a:endParaRPr lang="mk" dirty="0" smtClean="0"/>
          </a:p>
          <a:p>
            <a:pPr algn="l" rtl="0">
              <a:defRPr/>
            </a:pPr>
            <a:r>
              <a:rPr lang="mk" b="0" i="0" u="none"/>
              <a:t>Во овој случај јавниот обвинител го засновал обвинението врз докази собрани со мерки за пребарување и заплена на компјутерот на сторителот во Хрватска и не користел докази од Австрија. Со австриските власти немало меѓусебна правна помош или какво било заедничко дејство или истрага. </a:t>
            </a:r>
          </a:p>
          <a:p>
            <a:pPr algn="l" rtl="0">
              <a:defRPr/>
            </a:pPr>
            <a:endParaRPr lang="mk" dirty="0"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CD284079-488B-473D-8D09-B1CAD53EE1B2}" type="slidenum">
              <a:rPr>
                <a:latin typeface="Calibri" pitchFamily="34" charset="0"/>
              </a:rPr>
              <a:pPr/>
              <a:t>100</a:t>
            </a:fld>
            <a:endParaRPr lang="mk" altLang="x-none" smtClean="0">
              <a:latin typeface="Calibri" pitchFamily="34" charset="0"/>
            </a:endParaRPr>
          </a:p>
        </p:txBody>
      </p:sp>
    </p:spTree>
    <p:extLst>
      <p:ext uri="{BB962C8B-B14F-4D97-AF65-F5344CB8AC3E}">
        <p14:creationId xmlns:p14="http://schemas.microsoft.com/office/powerpoint/2010/main" val="370792866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lnSpcReduction="10000"/>
          </a:bodyPr>
          <a:lstStyle/>
          <a:p>
            <a:pPr algn="l" rtl="0">
              <a:defRPr/>
            </a:pPr>
            <a:r>
              <a:rPr lang="mk" b="0" i="0" u="none"/>
              <a:t>Прашања за дискусија:</a:t>
            </a:r>
          </a:p>
          <a:p>
            <a:pPr marL="171450" indent="-171450" algn="l" rtl="0">
              <a:buFontTx/>
              <a:buChar char="-"/>
              <a:defRPr/>
            </a:pPr>
            <a:r>
              <a:rPr lang="mk" b="0" i="0" u="none"/>
              <a:t>Дали доказите собрани во Хрватска со мерки за пребарување и заплена на компјутерот на сторителот во Хрватска – би биле законски или незаконски во вашата земја?</a:t>
            </a:r>
          </a:p>
          <a:p>
            <a:pPr marL="171450" indent="-171450" algn="l" rtl="0">
              <a:buFontTx/>
              <a:buChar char="-"/>
              <a:defRPr/>
            </a:pPr>
            <a:r>
              <a:rPr lang="mk" b="0" i="0" u="none"/>
              <a:t>Зошто?</a:t>
            </a:r>
          </a:p>
          <a:p>
            <a:pPr marL="171450" indent="-171450" algn="l" rtl="0">
              <a:buFontTx/>
              <a:buChar char="-"/>
              <a:defRPr/>
            </a:pPr>
            <a:endParaRPr lang="mk" dirty="0" smtClean="0"/>
          </a:p>
          <a:p>
            <a:pPr algn="just" rtl="0">
              <a:defRPr/>
            </a:pPr>
            <a:r>
              <a:rPr lang="mk" b="0" i="0" u="none"/>
              <a:t>Хрватскиот суд го отфрлил предлогот на сторителот бидејќи доказите од Австрија биле третирани како информација според одредбата од член 26 став 1 од Конвенцијата од Будимпешта. Според тоа, тие не биле докази туку информации. Сè почесто некоја држава-потписничка поседува вредни информации што, како што смета, може да ѝ помогнат на друга држава-потписничка во криминалната истрага или постапка, и за која државата-потписничка што спроведува истрага или постапка не знае дека постои. Во такви случаи не претстои никакво барање за меѓусебна помош. Со став 1 ѝ се дава право на државата што поседува информации да ги проследи до друга држава без претходно барање. Одредбата се сметаше за корисна бидејќи, во согласност со законодавството на некои држави, такво позитивно давање легални овластувања е потребно за да се обезбеди помош во отсуство на барање. Страната не е обврзана спонтано да проследува информации до друга страна; таа може да постапи по својот избор од аспект на околностите на предметниот случај. Исто така, спонтаното обелоденување информации не ја спречува државата-потписничка што ги обелоденува информациите, ако има јурисдикција, да истражи или да почне постапка во однос на обелоденетите факти.</a:t>
            </a:r>
          </a:p>
          <a:p>
            <a:pPr algn="l" rtl="0">
              <a:defRPr/>
            </a:pPr>
            <a:endParaRPr lang="mk" dirty="0" smtClean="0"/>
          </a:p>
          <a:p>
            <a:pPr algn="l" rtl="0">
              <a:defRPr/>
            </a:pPr>
            <a:r>
              <a:rPr lang="mk" b="0" i="0" u="none"/>
              <a:t>Инструкторот треба ги знае одговорите на прашањата според националното право или да дискутира за овие прашања ако судската практика не е обединета.</a:t>
            </a:r>
          </a:p>
          <a:p>
            <a:pPr algn="l" rtl="0">
              <a:defRPr/>
            </a:pPr>
            <a:endParaRPr lang="mk" dirty="0"/>
          </a:p>
        </p:txBody>
      </p:sp>
      <p:sp>
        <p:nvSpPr>
          <p:cNvPr id="522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6FFD3132-34BC-47AA-AC65-4F7EB2949B58}" type="slidenum">
              <a:rPr>
                <a:latin typeface="Calibri" pitchFamily="34" charset="0"/>
              </a:rPr>
              <a:pPr/>
              <a:t>101</a:t>
            </a:fld>
            <a:endParaRPr lang="mk" altLang="x-none" smtClean="0">
              <a:latin typeface="Calibri" pitchFamily="34" charset="0"/>
            </a:endParaRPr>
          </a:p>
        </p:txBody>
      </p:sp>
    </p:spTree>
    <p:extLst>
      <p:ext uri="{BB962C8B-B14F-4D97-AF65-F5344CB8AC3E}">
        <p14:creationId xmlns:p14="http://schemas.microsoft.com/office/powerpoint/2010/main" val="52065895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mk" b="0" i="0" u="none"/>
              <a:t>Студија на случај 4</a:t>
            </a:r>
          </a:p>
          <a:p>
            <a:endParaRPr lang="mk" sz="1200" kern="1200" dirty="0" smtClean="0">
              <a:solidFill>
                <a:schemeClr val="tx1"/>
              </a:solidFill>
              <a:effectLst/>
              <a:latin typeface="+mn-lt"/>
              <a:ea typeface="+mn-ea"/>
              <a:cs typeface="+mn-cs"/>
            </a:endParaRPr>
          </a:p>
          <a:p>
            <a:pPr algn="l" rtl="0"/>
            <a:r>
              <a:rPr lang="mk" sz="1200" b="0" i="0" u="none" kern="1200">
                <a:solidFill>
                  <a:schemeClr val="tx1"/>
                </a:solidFill>
                <a:effectLst/>
                <a:latin typeface="+mn-lt"/>
                <a:ea typeface="+mn-ea"/>
                <a:cs typeface="+mn-cs"/>
              </a:rPr>
              <a:t>Инструкторите треба да ги презентираат фактите на студијата на случај и потоа да ја отворат сесијата за дискусии за можните дејства што судијата може да ги преземе за да овозможи таков пристап до информации за претплатник. </a:t>
            </a:r>
          </a:p>
          <a:p>
            <a:pPr algn="l" rtl="0"/>
            <a:r>
              <a:rPr lang="mk" sz="1200" b="0" i="0" u="none" kern="1200">
                <a:solidFill>
                  <a:schemeClr val="tx1"/>
                </a:solidFill>
                <a:effectLst/>
                <a:latin typeface="+mn-lt"/>
                <a:ea typeface="+mn-ea"/>
                <a:cs typeface="+mn-cs"/>
              </a:rPr>
              <a:t>Можно решение е судијата да издаде налог за доставување информации во согласност со домашното право и процедуралните заштитни механизми во нив, што ќе биде проследено до централниот орган на страната во која се складирани податоците преку формални канали за меѓусебна правна помош за имплементација според домашните закони на таа страна. </a:t>
            </a:r>
          </a:p>
          <a:p>
            <a:pPr algn="l" rtl="0"/>
            <a:r>
              <a:rPr lang="mk" sz="1200" b="0" i="0" u="none" kern="1200">
                <a:solidFill>
                  <a:schemeClr val="tx1"/>
                </a:solidFill>
                <a:effectLst/>
                <a:latin typeface="+mn-lt"/>
                <a:ea typeface="+mn-ea"/>
                <a:cs typeface="+mn-cs"/>
              </a:rPr>
              <a:t>Алтернативно, судијата би можел да издаде налог за доставување информации или судска покана што може да ја користат службите за спроведување на законот, за да бараат соработка директно од [платформа на социјални медиуми] во согласност со насоките/процедурите на [платформа на социјални медиуми]. Исто така, инструкторот може да праша дали се исполнети условите за барање за вонредна ситуација.</a:t>
            </a:r>
          </a:p>
          <a:p>
            <a:pPr algn="l" rtl="0"/>
            <a:r>
              <a:rPr lang="mk" sz="1200" b="0" i="0" u="none" kern="1200">
                <a:solidFill>
                  <a:schemeClr val="tx1"/>
                </a:solidFill>
                <a:effectLst/>
                <a:latin typeface="+mn-lt"/>
                <a:ea typeface="+mn-ea"/>
                <a:cs typeface="+mn-cs"/>
              </a:rPr>
              <a:t>Инструкторот може да смета дека е корисно да се поттикне дискусија за погодностите и негативностите на овие различни пристапи, како и различни фактори што судијата треба да го има предвид кога носи релевантен налог.</a:t>
            </a:r>
            <a:endParaRPr lang="mk"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102</a:t>
            </a:fld>
            <a:endParaRPr lang="mk"/>
          </a:p>
        </p:txBody>
      </p:sp>
    </p:spTree>
    <p:extLst>
      <p:ext uri="{BB962C8B-B14F-4D97-AF65-F5344CB8AC3E}">
        <p14:creationId xmlns:p14="http://schemas.microsoft.com/office/powerpoint/2010/main" val="280460421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mk" sz="1200" b="0" i="0" u="none" kern="1200">
                <a:solidFill>
                  <a:schemeClr val="tx1"/>
                </a:solidFill>
                <a:effectLst/>
                <a:latin typeface="+mn-lt"/>
                <a:ea typeface="+mn-ea"/>
                <a:cs typeface="+mn-cs"/>
              </a:rPr>
              <a:t>Инструкторот треба да им овозможи на учесниците да поставуваат прашања што можеби ги имаат во врска со четвртиот дел од часот.</a:t>
            </a:r>
          </a:p>
          <a:p>
            <a:endParaRPr lang="mk" dirty="0"/>
          </a:p>
        </p:txBody>
      </p:sp>
      <p:sp>
        <p:nvSpPr>
          <p:cNvPr id="4" name="Slide Number Placeholder 3"/>
          <p:cNvSpPr>
            <a:spLocks noGrp="1"/>
          </p:cNvSpPr>
          <p:nvPr>
            <p:ph type="sldNum" sz="quarter" idx="10"/>
          </p:nvPr>
        </p:nvSpPr>
        <p:spPr/>
        <p:txBody>
          <a:bodyPr/>
          <a:lstStyle/>
          <a:p>
            <a:pPr algn="l" rtl="0"/>
            <a:fld id="{D4504A11-3BA0-4461-A1C5-454F02F9540C}" type="slidenum">
              <a:rPr/>
              <a:pPr/>
              <a:t>103</a:t>
            </a:fld>
            <a:endParaRPr lang="mk"/>
          </a:p>
        </p:txBody>
      </p:sp>
    </p:spTree>
    <p:extLst>
      <p:ext uri="{BB962C8B-B14F-4D97-AF65-F5344CB8AC3E}">
        <p14:creationId xmlns:p14="http://schemas.microsoft.com/office/powerpoint/2010/main" val="386816945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mk" dirty="0"/>
          </a:p>
        </p:txBody>
      </p:sp>
      <p:sp>
        <p:nvSpPr>
          <p:cNvPr id="4" name="Slide Number Placeholder 3"/>
          <p:cNvSpPr>
            <a:spLocks noGrp="1"/>
          </p:cNvSpPr>
          <p:nvPr>
            <p:ph type="sldNum" sz="quarter" idx="10"/>
          </p:nvPr>
        </p:nvSpPr>
        <p:spPr/>
        <p:txBody>
          <a:bodyPr/>
          <a:lstStyle/>
          <a:p>
            <a:pPr algn="l" rtl="0"/>
            <a:fld id="{B2221978-7AB2-D644-A1FF-AF545A1745C1}" type="slidenum">
              <a:rPr/>
              <a:pPr/>
              <a:t>104</a:t>
            </a:fld>
            <a:endParaRPr lang="mk"/>
          </a:p>
        </p:txBody>
      </p:sp>
    </p:spTree>
    <p:extLst>
      <p:ext uri="{BB962C8B-B14F-4D97-AF65-F5344CB8AC3E}">
        <p14:creationId xmlns:p14="http://schemas.microsoft.com/office/powerpoint/2010/main" val="1419780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F638E9C-17A8-4324-A4CC-5FEEEB00C98E}"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5423E28-220F-43A3-901E-9962E75738AB}"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48714C2-1022-48FE-845A-257BE3BE42A2}"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3BAEBA2-CC2C-478A-9080-2AD59EDDEBF1}"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30D64A9-C9BF-46FC-84AD-5719762D1E23}" type="datetime1">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C4694C5-FD1D-431F-A85E-95066DDBBBB5}" type="datetime1">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B7F69A3-3A86-4FC0-B529-9BEE8E6297F7}" type="datetime1">
              <a:rPr lang="en-US" smtClean="0"/>
              <a:t>11/9/2017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D8AC87F-ECD0-456A-93CE-03620193AD26}" type="datetime1">
              <a:rPr lang="en-US" smtClean="0"/>
              <a:t>11/9/2017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EE5B8-6972-499E-A983-F7DDD0BDBE61}" type="datetime1">
              <a:rPr lang="en-US" smtClean="0"/>
              <a:t>11/9/2017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BF4433E-A7B5-4FD9-9AE0-AE8893146D04}" type="datetime1">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09E74A9-59E7-40CD-AB62-08CDCA9DA69D}" type="datetime1">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 Click to edit Master text styles</a:t>
            </a:r>
          </a:p>
          <a:p>
            <a:pPr lvl="1"/>
            <a:r>
              <a:rPr lang="en-GB" dirty="0" smtClean="0"/>
              <a:t> Second level</a:t>
            </a:r>
          </a:p>
          <a:p>
            <a:pPr lvl="2"/>
            <a:r>
              <a:rPr lang="en-GB" dirty="0" smtClean="0"/>
              <a:t> Third level</a:t>
            </a:r>
          </a:p>
          <a:p>
            <a:pPr lvl="3"/>
            <a:r>
              <a:rPr lang="en-GB" dirty="0" smtClean="0"/>
              <a:t> Fourth level</a:t>
            </a:r>
          </a:p>
          <a:p>
            <a:pPr lvl="4"/>
            <a:r>
              <a:rPr lang="en-GB" dirty="0" smtClean="0"/>
              <a:t> 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148B0-0EF6-4B1E-8F27-38ECFB51B043}" type="datetime1">
              <a:rPr lang="en-US" smtClean="0"/>
              <a:t>11/9/2017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56858-EB0B-D04D-B23C-7A827FD60C9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0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jpeg"/><Relationship Id="rId4" Type="http://schemas.openxmlformats.org/officeDocument/2006/relationships/image" Target="../media/image5.jpe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1660"/>
            <a:ext cx="7772400" cy="1455470"/>
          </a:xfrm>
        </p:spPr>
        <p:txBody>
          <a:bodyPr/>
          <a:lstStyle/>
          <a:p>
            <a:pPr rtl="0"/>
            <a:r>
              <a:rPr lang="mk" b="0" i="0" u="none"/>
              <a:t>Воведна обука за компјутерски криминал за судии и за обвинители</a:t>
            </a:r>
            <a:endParaRPr lang="mk" dirty="0"/>
          </a:p>
        </p:txBody>
      </p:sp>
      <p:sp>
        <p:nvSpPr>
          <p:cNvPr id="3" name="Subtitle 2"/>
          <p:cNvSpPr>
            <a:spLocks noGrp="1"/>
          </p:cNvSpPr>
          <p:nvPr>
            <p:ph type="subTitle" idx="1"/>
          </p:nvPr>
        </p:nvSpPr>
        <p:spPr>
          <a:xfrm>
            <a:off x="1371600" y="4053625"/>
            <a:ext cx="6400800" cy="1752600"/>
          </a:xfrm>
        </p:spPr>
        <p:txBody>
          <a:bodyPr/>
          <a:lstStyle/>
          <a:p>
            <a:pPr rtl="0"/>
            <a:r>
              <a:rPr lang="mk" b="0" i="0" u="none" dirty="0">
                <a:solidFill>
                  <a:srgbClr val="898989"/>
                </a:solidFill>
              </a:rPr>
              <a:t>Сесија 1.3.5</a:t>
            </a:r>
            <a:endParaRPr lang="mk" dirty="0" smtClean="0"/>
          </a:p>
          <a:p>
            <a:pPr rtl="0"/>
            <a:r>
              <a:rPr lang="mk" b="0" i="0" u="none" dirty="0"/>
              <a:t>Соработка со индустријата</a:t>
            </a:r>
            <a:endParaRPr lang="mk" dirty="0"/>
          </a:p>
        </p:txBody>
      </p:sp>
      <p:sp>
        <p:nvSpPr>
          <p:cNvPr id="5" name="Slide Number Placeholder 4"/>
          <p:cNvSpPr>
            <a:spLocks noGrp="1"/>
          </p:cNvSpPr>
          <p:nvPr>
            <p:ph type="sldNum" sz="quarter" idx="12"/>
          </p:nvPr>
        </p:nvSpPr>
        <p:spPr/>
        <p:txBody>
          <a:bodyPr/>
          <a:lstStyle/>
          <a:p>
            <a:pPr algn="r" rtl="0"/>
            <a:fld id="{CBD56858-EB0B-D04D-B23C-7A827FD60C9F}" type="slidenum">
              <a:rPr/>
              <a:pPr/>
              <a:t>1</a:t>
            </a:fld>
            <a:endParaRPr lang="mk"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1" fontAlgn="auto" hangingPunct="1">
              <a:spcBef>
                <a:spcPts val="0"/>
              </a:spcBef>
              <a:spcAft>
                <a:spcPts val="0"/>
              </a:spcAft>
              <a:defRPr/>
            </a:pPr>
            <a:endParaRPr lang="mk"/>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417599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lgn="l" rtl="0" eaLnBrk="1" hangingPunct="1">
              <a:spcBef>
                <a:spcPct val="0"/>
              </a:spcBef>
              <a:buFontTx/>
              <a:buNone/>
            </a:pPr>
            <a:r>
              <a:rPr lang="mk" b="1" i="0" u="none" dirty="0">
                <a:solidFill>
                  <a:schemeClr val="bg1"/>
                </a:solidFill>
                <a:latin typeface="Arial Narrow" pitchFamily="34" charset="0"/>
              </a:rPr>
              <a:t>iPROCEEDS</a:t>
            </a:r>
            <a:r>
              <a:rPr lang="mk" b="0" i="0" u="none" dirty="0">
                <a:solidFill>
                  <a:schemeClr val="bg1"/>
                </a:solidFill>
                <a:latin typeface="Arial Narrow" pitchFamily="34" charset="0"/>
              </a:rPr>
              <a:t> </a:t>
            </a:r>
          </a:p>
          <a:p>
            <a:pPr algn="l" rtl="0" eaLnBrk="1" hangingPunct="1">
              <a:spcBef>
                <a:spcPct val="0"/>
              </a:spcBef>
              <a:buFontTx/>
              <a:buNone/>
            </a:pPr>
            <a:r>
              <a:rPr lang="mk" sz="1400" b="1" i="0" u="none" dirty="0">
                <a:solidFill>
                  <a:schemeClr val="bg1"/>
                </a:solidFill>
              </a:rPr>
              <a:t>Проект за таргетирање на криминалните приноси од интернет во Југоисточна Европа и во Турција</a:t>
            </a:r>
            <a:endParaRPr lang="mk" altLang="en-US" sz="1400" dirty="0">
              <a:solidFill>
                <a:schemeClr val="bg1"/>
              </a:solidFill>
            </a:endParaRPr>
          </a:p>
          <a:p>
            <a:pPr algn="l" rtl="0" eaLnBrk="1" hangingPunct="1">
              <a:spcBef>
                <a:spcPct val="0"/>
              </a:spcBef>
              <a:buFontTx/>
              <a:buNone/>
            </a:pPr>
            <a:endParaRPr lang="mk"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40701"/>
            <a:ext cx="8229600" cy="4271376"/>
          </a:xfrm>
        </p:spPr>
        <p:txBody>
          <a:bodyPr>
            <a:normAutofit/>
          </a:bodyPr>
          <a:lstStyle/>
          <a:p>
            <a:pPr algn="just" rtl="0"/>
            <a:endParaRPr lang="mk" dirty="0" smtClean="0"/>
          </a:p>
          <a:p>
            <a:pPr algn="just" rtl="0"/>
            <a:r>
              <a:rPr lang="mk" b="0" i="0" u="none"/>
              <a:t>Претплатнички податоци</a:t>
            </a:r>
          </a:p>
          <a:p>
            <a:pPr algn="just" rtl="0"/>
            <a:endParaRPr lang="mk" dirty="0" smtClean="0"/>
          </a:p>
          <a:p>
            <a:pPr algn="just" rtl="0"/>
            <a:r>
              <a:rPr lang="mk" b="0" i="0" u="none"/>
              <a:t>Податоци за сообраќајот</a:t>
            </a:r>
          </a:p>
          <a:p>
            <a:pPr algn="just" rtl="0"/>
            <a:endParaRPr lang="mk" dirty="0" smtClean="0"/>
          </a:p>
          <a:p>
            <a:pPr algn="just" rtl="0"/>
            <a:r>
              <a:rPr lang="mk" b="0" i="0" u="none"/>
              <a:t>Содржински податоци</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10</a:t>
            </a:fld>
            <a:endParaRPr lang="mk" dirty="0"/>
          </a:p>
        </p:txBody>
      </p:sp>
      <p:sp>
        <p:nvSpPr>
          <p:cNvPr id="5" name="Title 4"/>
          <p:cNvSpPr>
            <a:spLocks noGrp="1"/>
          </p:cNvSpPr>
          <p:nvPr>
            <p:ph type="title"/>
          </p:nvPr>
        </p:nvSpPr>
        <p:spPr/>
        <p:txBody>
          <a:bodyPr/>
          <a:lstStyle/>
          <a:p>
            <a:pPr rtl="0"/>
            <a:r>
              <a:rPr lang="mk" b="1" i="0" u="none"/>
              <a:t>Видови податоци</a:t>
            </a:r>
            <a:endParaRPr lang="mk" b="1" dirty="0"/>
          </a:p>
        </p:txBody>
      </p:sp>
    </p:spTree>
    <p:extLst>
      <p:ext uri="{BB962C8B-B14F-4D97-AF65-F5344CB8AC3E}">
        <p14:creationId xmlns:p14="http://schemas.microsoft.com/office/powerpoint/2010/main" val="41193202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93737"/>
          </a:xfrm>
        </p:spPr>
        <p:txBody>
          <a:bodyPr>
            <a:normAutofit fontScale="90000"/>
          </a:bodyPr>
          <a:lstStyle/>
          <a:p>
            <a:pPr rtl="0"/>
            <a:r>
              <a:rPr lang="mk" b="1" i="0" u="none"/>
              <a:t>Студија на случај 3</a:t>
            </a:r>
            <a:r>
              <a:rPr lang="mk" b="0" i="0" u="none"/>
              <a:t> – легалност на доказите</a:t>
            </a:r>
          </a:p>
        </p:txBody>
      </p:sp>
      <p:sp>
        <p:nvSpPr>
          <p:cNvPr id="18435" name="Content Placeholder 2"/>
          <p:cNvSpPr>
            <a:spLocks noGrp="1"/>
          </p:cNvSpPr>
          <p:nvPr>
            <p:ph idx="1"/>
          </p:nvPr>
        </p:nvSpPr>
        <p:spPr>
          <a:xfrm>
            <a:off x="457200" y="1515649"/>
            <a:ext cx="8229600" cy="4869276"/>
          </a:xfrm>
        </p:spPr>
        <p:txBody>
          <a:bodyPr>
            <a:normAutofit fontScale="92500" lnSpcReduction="10000"/>
          </a:bodyPr>
          <a:lstStyle/>
          <a:p>
            <a:pPr algn="just" rtl="0"/>
            <a:r>
              <a:rPr lang="mk" sz="2400" b="0" i="0" u="none"/>
              <a:t>Мерки за пребарување и запленување на компјутерот на сторителот во текот на истрага во Австрија откри размена на значаен обем детска порнографија со IP-адреса во Хрватска. </a:t>
            </a:r>
            <a:endParaRPr lang="mk" altLang="x-none" sz="2400" dirty="0" smtClean="0"/>
          </a:p>
          <a:p>
            <a:pPr algn="just" rtl="0"/>
            <a:r>
              <a:rPr lang="mk" sz="2400" b="0" i="0" u="none"/>
              <a:t>Австриската полиција ги доставила сите релевантни податоци на хрватската полиција; истрагата во хрватска довела до 49-годишен маж.</a:t>
            </a:r>
          </a:p>
          <a:p>
            <a:pPr algn="l" rtl="0"/>
            <a:r>
              <a:rPr lang="mk" sz="2400" b="0" i="0" u="none"/>
              <a:t>Јавниот обвинител поднел обвинение за поседување детска порнографија на компјутерот.</a:t>
            </a:r>
          </a:p>
          <a:p>
            <a:pPr algn="l" rtl="0"/>
            <a:r>
              <a:rPr lang="mk" sz="2400" b="0" i="0" u="none"/>
              <a:t>Во текот на постапката пред суд сторителот ја нагласил нелегалноста на сите електронски докази што биле собрани во Австрија бидејќи немало судски налог за претрес и заплена, особено против него.</a:t>
            </a:r>
          </a:p>
          <a:p>
            <a:pPr algn="l" rtl="0"/>
            <a:r>
              <a:rPr lang="mk" sz="2400" b="0" i="0" u="none"/>
              <a:t>Сторителот му предложил на судот да ги отфрли сите докази поврзани со доказите доставени од Австрија.</a:t>
            </a:r>
          </a:p>
          <a:p>
            <a:endParaRPr lang="mk" altLang="x-none" sz="2400" dirty="0" smtClean="0"/>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100</a:t>
            </a:fld>
            <a:endParaRPr lang="mk"/>
          </a:p>
        </p:txBody>
      </p:sp>
    </p:spTree>
    <p:extLst>
      <p:ext uri="{BB962C8B-B14F-4D97-AF65-F5344CB8AC3E}">
        <p14:creationId xmlns:p14="http://schemas.microsoft.com/office/powerpoint/2010/main" val="423809542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marL="0" indent="0" algn="l" rtl="0">
              <a:buNone/>
              <a:defRPr/>
            </a:pPr>
            <a:r>
              <a:rPr lang="mk" b="0" i="0" u="none"/>
              <a:t>Прашања?</a:t>
            </a:r>
          </a:p>
          <a:p>
            <a:pPr marL="0" indent="0" algn="l" rtl="0">
              <a:buFont typeface="Arial" pitchFamily="34" charset="0"/>
              <a:buNone/>
              <a:defRPr/>
            </a:pPr>
            <a:endParaRPr lang="mk" dirty="0" smtClean="0"/>
          </a:p>
          <a:p>
            <a:pPr marL="514350" indent="-514350" algn="l" rtl="0">
              <a:buFont typeface="+mj-lt"/>
              <a:buAutoNum type="arabicPeriod"/>
              <a:defRPr/>
            </a:pPr>
            <a:r>
              <a:rPr lang="mk" b="0" i="0" u="none"/>
              <a:t>Дали доказите собрани во Хрватска со мерки за претрес и заплена на компјутерот на сторителот во Хрватска – би биле законски или незаконски во вашата земја?</a:t>
            </a:r>
          </a:p>
          <a:p>
            <a:pPr marL="514350" indent="-514350" algn="l" rtl="0">
              <a:buFont typeface="+mj-lt"/>
              <a:buAutoNum type="arabicPeriod"/>
              <a:defRPr/>
            </a:pPr>
            <a:endParaRPr lang="mk" dirty="0" smtClean="0"/>
          </a:p>
          <a:p>
            <a:pPr marL="514350" indent="-514350" algn="l" rtl="0">
              <a:buFont typeface="+mj-lt"/>
              <a:buAutoNum type="arabicPeriod"/>
              <a:defRPr/>
            </a:pPr>
            <a:r>
              <a:rPr lang="mk" b="0" i="0" u="none"/>
              <a:t>Зошто?</a:t>
            </a:r>
            <a:endParaRPr lang="mk" dirty="0"/>
          </a:p>
        </p:txBody>
      </p:sp>
      <p:sp>
        <p:nvSpPr>
          <p:cNvPr id="5" name="Title 1"/>
          <p:cNvSpPr>
            <a:spLocks noGrp="1"/>
          </p:cNvSpPr>
          <p:nvPr>
            <p:ph type="title"/>
          </p:nvPr>
        </p:nvSpPr>
        <p:spPr>
          <a:xfrm>
            <a:off x="457200" y="274638"/>
            <a:ext cx="8229600" cy="860425"/>
          </a:xfrm>
        </p:spPr>
        <p:txBody>
          <a:bodyPr/>
          <a:lstStyle/>
          <a:p>
            <a:pPr rtl="0"/>
            <a:r>
              <a:rPr lang="mk" b="1" i="0" u="none"/>
              <a:t>Студија на случај 3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101</a:t>
            </a:fld>
            <a:endParaRPr lang="mk"/>
          </a:p>
        </p:txBody>
      </p:sp>
    </p:spTree>
    <p:extLst>
      <p:ext uri="{BB962C8B-B14F-4D97-AF65-F5344CB8AC3E}">
        <p14:creationId xmlns:p14="http://schemas.microsoft.com/office/powerpoint/2010/main" val="237169295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b="1" i="0" u="none"/>
              <a:t>Студија на случај 4</a:t>
            </a:r>
            <a:endParaRPr lang="mk" b="1" dirty="0"/>
          </a:p>
        </p:txBody>
      </p:sp>
      <p:sp>
        <p:nvSpPr>
          <p:cNvPr id="3" name="Content Placeholder 2"/>
          <p:cNvSpPr>
            <a:spLocks noGrp="1"/>
          </p:cNvSpPr>
          <p:nvPr>
            <p:ph idx="1"/>
          </p:nvPr>
        </p:nvSpPr>
        <p:spPr>
          <a:xfrm>
            <a:off x="457200" y="1600199"/>
            <a:ext cx="8229600" cy="4625237"/>
          </a:xfrm>
        </p:spPr>
        <p:txBody>
          <a:bodyPr>
            <a:normAutofit fontScale="92500"/>
          </a:bodyPr>
          <a:lstStyle/>
          <a:p>
            <a:pPr marL="0" indent="0" algn="just" rtl="0">
              <a:spcBef>
                <a:spcPts val="600"/>
              </a:spcBef>
              <a:spcAft>
                <a:spcPts val="1200"/>
              </a:spcAft>
              <a:buNone/>
            </a:pPr>
            <a:r>
              <a:rPr lang="mk" sz="2800" b="0" i="0" u="none"/>
              <a:t>Службениците за спроведување на законот на земјата Х се информирани за пост што бил поставен од граѓанин на земјата Х на неговиот [налог на социјалните медиуми] дека [локација] ќе биде нападната на [датум] од глобална терористичка мрежа. </a:t>
            </a:r>
          </a:p>
          <a:p>
            <a:pPr marL="0" indent="0" algn="just" rtl="0">
              <a:spcBef>
                <a:spcPts val="600"/>
              </a:spcBef>
              <a:spcAft>
                <a:spcPts val="1200"/>
              </a:spcAft>
              <a:buNone/>
            </a:pPr>
            <a:r>
              <a:rPr lang="mk" sz="2800" b="0" i="0" u="none"/>
              <a:t>Службениците на органите за спроведување на законот одат кај судијата да бараат пристап до информациите за претплатникот. </a:t>
            </a:r>
          </a:p>
          <a:p>
            <a:pPr marL="0" indent="0" algn="just" rtl="0">
              <a:spcBef>
                <a:spcPts val="600"/>
              </a:spcBef>
              <a:spcAft>
                <a:spcPts val="1200"/>
              </a:spcAft>
              <a:buNone/>
            </a:pPr>
            <a:r>
              <a:rPr lang="mk" sz="2800" b="0" i="0" u="none"/>
              <a:t>Судијата забележува дека [платформа на социјалните медиуми] е на американски провајдер на услуги.</a:t>
            </a:r>
            <a:endParaRPr lang="mk" sz="2800" dirty="0"/>
          </a:p>
        </p:txBody>
      </p:sp>
      <p:sp>
        <p:nvSpPr>
          <p:cNvPr id="4" name="Slide Number Placeholder 3"/>
          <p:cNvSpPr>
            <a:spLocks noGrp="1"/>
          </p:cNvSpPr>
          <p:nvPr>
            <p:ph type="sldNum" sz="quarter" idx="12"/>
          </p:nvPr>
        </p:nvSpPr>
        <p:spPr/>
        <p:txBody>
          <a:bodyPr/>
          <a:lstStyle/>
          <a:p>
            <a:pPr algn="r" rtl="0"/>
            <a:fld id="{CBD56858-EB0B-D04D-B23C-7A827FD60C9F}" type="slidenum">
              <a:rPr/>
              <a:pPr/>
              <a:t>102</a:t>
            </a:fld>
            <a:endParaRPr lang="mk"/>
          </a:p>
        </p:txBody>
      </p:sp>
    </p:spTree>
    <p:extLst>
      <p:ext uri="{BB962C8B-B14F-4D97-AF65-F5344CB8AC3E}">
        <p14:creationId xmlns:p14="http://schemas.microsoft.com/office/powerpoint/2010/main" val="133263646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mk" sz="5400" b="0" i="0" u="none"/>
              <a:t>Прашања</a:t>
            </a:r>
            <a:endParaRPr lang="mk"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103</a:t>
            </a:fld>
            <a:endParaRPr lang="mk"/>
          </a:p>
        </p:txBody>
      </p:sp>
    </p:spTree>
    <p:extLst>
      <p:ext uri="{BB962C8B-B14F-4D97-AF65-F5344CB8AC3E}">
        <p14:creationId xmlns:p14="http://schemas.microsoft.com/office/powerpoint/2010/main" val="106369707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pPr rtl="0"/>
            <a:r>
              <a:rPr lang="mk" b="1" i="0" u="none"/>
              <a:t>Петти дел</a:t>
            </a:r>
            <a:r>
              <a:rPr lang="mk" b="1" dirty="0" smtClean="0"/>
              <a:t/>
            </a:r>
            <a:br>
              <a:rPr lang="mk" b="1" dirty="0" smtClean="0"/>
            </a:br>
            <a:r>
              <a:rPr lang="mk" b="1" i="0" u="none"/>
              <a:t>Резиме</a:t>
            </a:r>
            <a:r>
              <a:rPr lang="mk" b="0" i="0" u="none"/>
              <a:t> </a:t>
            </a:r>
            <a:endParaRPr lang="mk"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104</a:t>
            </a:fld>
            <a:endParaRPr lang="mk"/>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fontScale="92500" lnSpcReduction="20000"/>
          </a:bodyPr>
          <a:lstStyle/>
          <a:p>
            <a:pPr algn="just" rtl="0">
              <a:spcBef>
                <a:spcPts val="600"/>
              </a:spcBef>
              <a:spcAft>
                <a:spcPts val="1200"/>
              </a:spcAft>
              <a:buNone/>
            </a:pPr>
            <a:r>
              <a:rPr lang="mk" sz="2800" b="0" i="0" u="none"/>
              <a:t>На крајот од оваа сесија учесниците ќе бидат во можност да:</a:t>
            </a:r>
          </a:p>
          <a:p>
            <a:pPr algn="just" rtl="0">
              <a:spcBef>
                <a:spcPts val="600"/>
              </a:spcBef>
              <a:spcAft>
                <a:spcPts val="1200"/>
              </a:spcAft>
            </a:pPr>
            <a:r>
              <a:rPr lang="mk" sz="2800" b="0" i="0" u="none"/>
              <a:t>Потврдат дека соработката со приватниот сектор е од суштинско значење за борбата против компјутерскиот криминал</a:t>
            </a:r>
          </a:p>
          <a:p>
            <a:pPr algn="just" rtl="0">
              <a:spcBef>
                <a:spcPts val="600"/>
              </a:spcBef>
              <a:spcAft>
                <a:spcPts val="1200"/>
              </a:spcAft>
            </a:pPr>
            <a:r>
              <a:rPr lang="mk" sz="2800" b="0" i="0" u="none"/>
              <a:t>Ги идентификуваат нивоата на соработка со домашната индустрија (задолжителна и доброволна соработка) </a:t>
            </a:r>
          </a:p>
          <a:p>
            <a:pPr algn="just" rtl="0">
              <a:spcBef>
                <a:spcPts val="600"/>
              </a:spcBef>
              <a:spcAft>
                <a:spcPts val="1200"/>
              </a:spcAft>
            </a:pPr>
            <a:r>
              <a:rPr lang="mk" sz="2800" b="0" i="0" u="none"/>
              <a:t>Ги идентификуваат различните алатки во домашното законодавство што овозможуваат задолжителна соработка меѓу агенциите за спроведување на законот и домашната индустрија</a:t>
            </a:r>
          </a:p>
          <a:p>
            <a:pPr algn="just" rtl="0">
              <a:spcBef>
                <a:spcPts val="600"/>
              </a:spcBef>
              <a:spcAft>
                <a:spcPts val="1200"/>
              </a:spcAft>
            </a:pPr>
            <a:r>
              <a:rPr lang="mk" sz="2800" b="0" i="0" u="none"/>
              <a:t>Ги препознаат предизвиците што ги претставуваат податоците што се чуваат во облак во однос на спроведување истраги за компјутерски криминал </a:t>
            </a:r>
          </a:p>
        </p:txBody>
      </p:sp>
      <p:sp>
        <p:nvSpPr>
          <p:cNvPr id="4" name="Title 1"/>
          <p:cNvSpPr>
            <a:spLocks noGrp="1"/>
          </p:cNvSpPr>
          <p:nvPr>
            <p:ph type="title"/>
          </p:nvPr>
        </p:nvSpPr>
        <p:spPr>
          <a:xfrm>
            <a:off x="457200" y="146050"/>
            <a:ext cx="8229600" cy="773266"/>
          </a:xfrm>
        </p:spPr>
        <p:txBody>
          <a:bodyPr/>
          <a:lstStyle/>
          <a:p>
            <a:pPr rtl="0"/>
            <a:r>
              <a:rPr lang="mk" b="1" i="0" u="none"/>
              <a:t>Цели на сесијата </a:t>
            </a:r>
            <a:endParaRPr lang="mk" b="1" dirty="0"/>
          </a:p>
        </p:txBody>
      </p:sp>
      <p:sp>
        <p:nvSpPr>
          <p:cNvPr id="5" name="Slide Number Placeholder 4"/>
          <p:cNvSpPr>
            <a:spLocks noGrp="1"/>
          </p:cNvSpPr>
          <p:nvPr>
            <p:ph type="sldNum" sz="quarter" idx="12"/>
          </p:nvPr>
        </p:nvSpPr>
        <p:spPr/>
        <p:txBody>
          <a:bodyPr/>
          <a:lstStyle/>
          <a:p>
            <a:pPr algn="r" rtl="0"/>
            <a:fld id="{CBD56858-EB0B-D04D-B23C-7A827FD60C9F}" type="slidenum">
              <a:rPr/>
              <a:pPr/>
              <a:t>105</a:t>
            </a:fld>
            <a:endParaRPr lang="mk" dirty="0"/>
          </a:p>
        </p:txBody>
      </p:sp>
    </p:spTree>
    <p:extLst>
      <p:ext uri="{BB962C8B-B14F-4D97-AF65-F5344CB8AC3E}">
        <p14:creationId xmlns:p14="http://schemas.microsoft.com/office/powerpoint/2010/main" val="159131858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rtl="0">
              <a:spcBef>
                <a:spcPts val="600"/>
              </a:spcBef>
              <a:spcAft>
                <a:spcPts val="1200"/>
              </a:spcAft>
              <a:buNone/>
            </a:pPr>
            <a:r>
              <a:rPr lang="mk" sz="2100" b="0" i="0" u="none" dirty="0"/>
              <a:t>И да:</a:t>
            </a:r>
          </a:p>
          <a:p>
            <a:pPr algn="just" rtl="0">
              <a:spcBef>
                <a:spcPts val="600"/>
              </a:spcBef>
              <a:spcAft>
                <a:spcPts val="1200"/>
              </a:spcAft>
            </a:pPr>
            <a:r>
              <a:rPr lang="mk" sz="2100" b="0" i="0" u="none" dirty="0"/>
              <a:t>Ги идентификуваат различните нивоа на кои може да се оствари соработка со странска индустрија</a:t>
            </a:r>
          </a:p>
          <a:p>
            <a:pPr algn="just" rtl="0">
              <a:spcBef>
                <a:spcPts val="600"/>
              </a:spcBef>
              <a:spcAft>
                <a:spcPts val="1200"/>
              </a:spcAft>
            </a:pPr>
            <a:r>
              <a:rPr lang="mk" sz="2100" b="0" i="0" u="none" dirty="0"/>
              <a:t>Ги објаснат пречките што ги имаат агенциите за спроведување на законот во однос на пристап до податоци што се наоѓаат кај мултинационални провајдери на услуги </a:t>
            </a:r>
          </a:p>
          <a:p>
            <a:pPr algn="just" rtl="0">
              <a:spcBef>
                <a:spcPts val="600"/>
              </a:spcBef>
              <a:spcAft>
                <a:spcPts val="1200"/>
              </a:spcAft>
            </a:pPr>
            <a:r>
              <a:rPr lang="mk" sz="2100" b="0" i="0" u="none" dirty="0"/>
              <a:t>Идентификуваат дека до соработка може да дојде формално преку владите или неформално меѓу службеници на агенциите за спроведување на законот и мултинационални провајдери на услуги</a:t>
            </a:r>
          </a:p>
          <a:p>
            <a:pPr algn="just" rtl="0">
              <a:spcBef>
                <a:spcPts val="600"/>
              </a:spcBef>
              <a:spcAft>
                <a:spcPts val="1200"/>
              </a:spcAft>
            </a:pPr>
            <a:r>
              <a:rPr lang="mk" sz="2100" b="0" i="0" u="none" dirty="0"/>
              <a:t>Разговараат за примери на соработка со мултинационални провајдери на услуги при добивање пристап до податоци</a:t>
            </a:r>
          </a:p>
          <a:p>
            <a:pPr algn="just" rtl="0">
              <a:spcBef>
                <a:spcPts val="600"/>
              </a:spcBef>
              <a:spcAft>
                <a:spcPts val="1200"/>
              </a:spcAft>
            </a:pPr>
            <a:r>
              <a:rPr lang="mk" sz="2100" b="0" i="0" u="none" dirty="0"/>
              <a:t>Ги идентификуваат предизвиците што вообичаено се среќаваат во однос на соработката директно со мултинационалните провајдери на услуги </a:t>
            </a:r>
          </a:p>
        </p:txBody>
      </p:sp>
      <p:sp>
        <p:nvSpPr>
          <p:cNvPr id="4" name="Title 1"/>
          <p:cNvSpPr>
            <a:spLocks noGrp="1"/>
          </p:cNvSpPr>
          <p:nvPr>
            <p:ph type="title"/>
          </p:nvPr>
        </p:nvSpPr>
        <p:spPr>
          <a:xfrm>
            <a:off x="457200" y="146050"/>
            <a:ext cx="8229600" cy="773266"/>
          </a:xfrm>
        </p:spPr>
        <p:txBody>
          <a:bodyPr/>
          <a:lstStyle/>
          <a:p>
            <a:pPr rtl="0"/>
            <a:r>
              <a:rPr lang="mk" b="1" i="0" u="none"/>
              <a:t>Цели на сесијата </a:t>
            </a:r>
            <a:endParaRPr lang="mk" b="1" dirty="0"/>
          </a:p>
        </p:txBody>
      </p:sp>
      <p:sp>
        <p:nvSpPr>
          <p:cNvPr id="5" name="Slide Number Placeholder 4"/>
          <p:cNvSpPr>
            <a:spLocks noGrp="1"/>
          </p:cNvSpPr>
          <p:nvPr>
            <p:ph type="sldNum" sz="quarter" idx="12"/>
          </p:nvPr>
        </p:nvSpPr>
        <p:spPr/>
        <p:txBody>
          <a:bodyPr/>
          <a:lstStyle/>
          <a:p>
            <a:pPr algn="r" rtl="0"/>
            <a:fld id="{CBD56858-EB0B-D04D-B23C-7A827FD60C9F}" type="slidenum">
              <a:rPr/>
              <a:pPr/>
              <a:t>106</a:t>
            </a:fld>
            <a:endParaRPr lang="mk" dirty="0"/>
          </a:p>
        </p:txBody>
      </p:sp>
    </p:spTree>
    <p:extLst>
      <p:ext uri="{BB962C8B-B14F-4D97-AF65-F5344CB8AC3E}">
        <p14:creationId xmlns:p14="http://schemas.microsoft.com/office/powerpoint/2010/main" val="1487968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mk" sz="5400" b="0" i="0" u="none"/>
              <a:t>Прашања</a:t>
            </a:r>
            <a:endParaRPr lang="mk"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107</a:t>
            </a:fld>
            <a:endParaRPr lang="mk"/>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937" y="3620022"/>
            <a:ext cx="8235863" cy="2780778"/>
          </a:xfrm>
        </p:spPr>
        <p:txBody>
          <a:bodyPr>
            <a:normAutofit fontScale="77500" lnSpcReduction="20000"/>
          </a:bodyPr>
          <a:lstStyle/>
          <a:p>
            <a:pPr algn="just" rtl="0">
              <a:lnSpc>
                <a:spcPct val="120000"/>
              </a:lnSpc>
            </a:pPr>
            <a:r>
              <a:rPr lang="mk" b="1" i="0" u="sng"/>
              <a:t>Најчесто барани информации</a:t>
            </a:r>
            <a:r>
              <a:rPr lang="mk" b="0" i="0" u="none"/>
              <a:t> во кривични истраги</a:t>
            </a:r>
          </a:p>
          <a:p>
            <a:pPr algn="just" rtl="0">
              <a:lnSpc>
                <a:spcPct val="120000"/>
              </a:lnSpc>
            </a:pPr>
            <a:r>
              <a:rPr lang="mk" b="1" i="0" u="sng"/>
              <a:t>Помалку чувствителни од аспект на приватноста</a:t>
            </a:r>
            <a:r>
              <a:rPr lang="mk" b="1" i="0" u="none"/>
              <a:t> </a:t>
            </a:r>
            <a:r>
              <a:rPr lang="mk" b="0" i="0" u="none"/>
              <a:t>од податоците за сообраќајот и содржинските податоци</a:t>
            </a:r>
          </a:p>
          <a:p>
            <a:pPr algn="just" rtl="0">
              <a:lnSpc>
                <a:spcPct val="120000"/>
              </a:lnSpc>
            </a:pPr>
            <a:r>
              <a:rPr lang="mk" b="0" i="0" u="none"/>
              <a:t>Обично ги имаат </a:t>
            </a:r>
            <a:r>
              <a:rPr lang="mk" b="1" i="0" u="sng"/>
              <a:t>провајдерите на услуги од приватниот сектор</a:t>
            </a:r>
            <a:r>
              <a:rPr lang="mk" b="0" i="0" u="none"/>
              <a:t>, добиени преку налози за доставување податоци</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11</a:t>
            </a:fld>
            <a:endParaRPr lang="mk" dirty="0"/>
          </a:p>
        </p:txBody>
      </p:sp>
      <p:pic>
        <p:nvPicPr>
          <p:cNvPr id="5" name="Picture 2" descr="https://visp.net/wp-content/uploads/2012/03/account-mana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7433" y="1435279"/>
            <a:ext cx="2962765" cy="203051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453026" y="1466206"/>
            <a:ext cx="5346526" cy="2354232"/>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rtl="0">
              <a:lnSpc>
                <a:spcPct val="120000"/>
              </a:lnSpc>
            </a:pPr>
            <a:r>
              <a:rPr lang="mk" b="1" i="0" u="sng"/>
              <a:t>Информации</a:t>
            </a:r>
            <a:r>
              <a:rPr lang="mk" b="1" i="0" u="none"/>
              <a:t> </a:t>
            </a:r>
            <a:r>
              <a:rPr lang="mk" b="0" i="0" u="none"/>
              <a:t>во форма на компјутерски податоци/сите други форми што се наоѓаат кај провајдерот на услуги </a:t>
            </a:r>
            <a:r>
              <a:rPr lang="mk" b="1" i="0" u="sng"/>
              <a:t>во однос на претплатниците</a:t>
            </a:r>
            <a:r>
              <a:rPr lang="mk" b="1" i="0" u="none"/>
              <a:t> </a:t>
            </a:r>
            <a:r>
              <a:rPr lang="mk" b="0" i="0" u="none"/>
              <a:t>на неговите услуги (освен содржинските податоци и податоците за сообраќајот)</a:t>
            </a:r>
          </a:p>
        </p:txBody>
      </p:sp>
      <p:sp>
        <p:nvSpPr>
          <p:cNvPr id="7" name="Title 6"/>
          <p:cNvSpPr>
            <a:spLocks noGrp="1"/>
          </p:cNvSpPr>
          <p:nvPr>
            <p:ph type="title"/>
          </p:nvPr>
        </p:nvSpPr>
        <p:spPr/>
        <p:txBody>
          <a:bodyPr/>
          <a:lstStyle/>
          <a:p>
            <a:pPr rtl="0"/>
            <a:r>
              <a:rPr lang="mk" b="1" i="0" u="none"/>
              <a:t>Информации за претплатникот</a:t>
            </a:r>
            <a:endParaRPr lang="mk" b="1" dirty="0"/>
          </a:p>
        </p:txBody>
      </p:sp>
    </p:spTree>
    <p:extLst>
      <p:ext uri="{BB962C8B-B14F-4D97-AF65-F5344CB8AC3E}">
        <p14:creationId xmlns:p14="http://schemas.microsoft.com/office/powerpoint/2010/main" val="11478718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573" y="1417638"/>
            <a:ext cx="8555276" cy="2433900"/>
          </a:xfrm>
        </p:spPr>
        <p:txBody>
          <a:bodyPr>
            <a:normAutofit fontScale="70000" lnSpcReduction="20000"/>
          </a:bodyPr>
          <a:lstStyle/>
          <a:p>
            <a:pPr algn="just" rtl="0">
              <a:lnSpc>
                <a:spcPct val="120000"/>
              </a:lnSpc>
            </a:pPr>
            <a:r>
              <a:rPr lang="mk" b="0" i="0" u="none"/>
              <a:t>Компјутерски податоци </a:t>
            </a:r>
            <a:r>
              <a:rPr lang="mk" b="1" i="0" u="sng"/>
              <a:t>во врска со комуникација</a:t>
            </a:r>
            <a:r>
              <a:rPr lang="mk" b="0" i="0" u="none"/>
              <a:t> што се одвива по пат на компјутер, </a:t>
            </a:r>
            <a:r>
              <a:rPr lang="mk" b="1" i="0" u="sng"/>
              <a:t>генерирани од компјутер што формира дел од синџир на комуникација</a:t>
            </a:r>
          </a:p>
          <a:p>
            <a:pPr algn="just" rtl="0">
              <a:lnSpc>
                <a:spcPct val="120000"/>
              </a:lnSpc>
            </a:pPr>
            <a:r>
              <a:rPr lang="mk" b="0" i="0" u="none"/>
              <a:t>Укажува на </a:t>
            </a:r>
            <a:r>
              <a:rPr lang="mk" b="1" i="0" u="sng"/>
              <a:t>потеклото</a:t>
            </a:r>
            <a:r>
              <a:rPr lang="mk" b="0" i="0" u="none"/>
              <a:t>, </a:t>
            </a:r>
            <a:r>
              <a:rPr lang="mk" b="1" i="0" u="sng"/>
              <a:t>дестинацијата</a:t>
            </a:r>
            <a:r>
              <a:rPr lang="mk" b="0" i="0" u="none"/>
              <a:t>, </a:t>
            </a:r>
            <a:r>
              <a:rPr lang="mk" b="1" i="0" u="sng"/>
              <a:t>рутата</a:t>
            </a:r>
            <a:r>
              <a:rPr lang="mk" b="0" i="0" u="none"/>
              <a:t>, </a:t>
            </a:r>
            <a:r>
              <a:rPr lang="mk" b="1" i="0" u="sng"/>
              <a:t>времето</a:t>
            </a:r>
            <a:r>
              <a:rPr lang="mk" b="0" i="0" u="none"/>
              <a:t>, </a:t>
            </a:r>
            <a:r>
              <a:rPr lang="mk" b="1" i="0" u="sng"/>
              <a:t>датумот</a:t>
            </a:r>
            <a:r>
              <a:rPr lang="mk" b="0" i="0" u="none"/>
              <a:t>, </a:t>
            </a:r>
            <a:r>
              <a:rPr lang="mk" b="1" i="0" u="sng"/>
              <a:t>големината</a:t>
            </a:r>
            <a:r>
              <a:rPr lang="mk" b="0" i="0" u="none"/>
              <a:t>, </a:t>
            </a:r>
            <a:r>
              <a:rPr lang="mk" b="1" i="0" u="sng"/>
              <a:t>траењето</a:t>
            </a:r>
            <a:r>
              <a:rPr lang="mk" b="0" i="0" u="none"/>
              <a:t> или </a:t>
            </a:r>
            <a:r>
              <a:rPr lang="mk" b="1" i="0" u="sng"/>
              <a:t>видот на основната услуга</a:t>
            </a:r>
            <a:r>
              <a:rPr lang="mk" b="0" i="0" u="none"/>
              <a:t> во комуникацијата.</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12</a:t>
            </a:fld>
            <a:endParaRPr lang="mk" dirty="0"/>
          </a:p>
        </p:txBody>
      </p:sp>
      <p:pic>
        <p:nvPicPr>
          <p:cNvPr id="5" name="Picture 2" descr="http://research.dyn.com/wp-content/uploads/2013/11/jim_blog_nov_2013_path1_wired-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3390" y="3851536"/>
            <a:ext cx="4468764" cy="25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title"/>
          </p:nvPr>
        </p:nvSpPr>
        <p:spPr/>
        <p:txBody>
          <a:bodyPr/>
          <a:lstStyle/>
          <a:p>
            <a:pPr rtl="0"/>
            <a:r>
              <a:rPr lang="mk" b="1" i="0" u="none"/>
              <a:t>Податоци за сообраќајот</a:t>
            </a:r>
            <a:endParaRPr lang="mk" b="1" dirty="0"/>
          </a:p>
        </p:txBody>
      </p:sp>
    </p:spTree>
    <p:extLst>
      <p:ext uri="{BB962C8B-B14F-4D97-AF65-F5344CB8AC3E}">
        <p14:creationId xmlns:p14="http://schemas.microsoft.com/office/powerpoint/2010/main" val="36766074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15234"/>
            <a:ext cx="8229600" cy="5090910"/>
          </a:xfrm>
        </p:spPr>
        <p:txBody>
          <a:bodyPr>
            <a:normAutofit fontScale="92500" lnSpcReduction="10000"/>
          </a:bodyPr>
          <a:lstStyle/>
          <a:p>
            <a:pPr marL="342900" lvl="1" indent="-342900" algn="just" rtl="0">
              <a:lnSpc>
                <a:spcPct val="110000"/>
              </a:lnSpc>
              <a:buFont typeface="Arial"/>
              <a:buChar char="•"/>
            </a:pPr>
            <a:r>
              <a:rPr lang="mk" sz="3000" b="1" i="0" u="sng" dirty="0"/>
              <a:t>Комуникациска содржина</a:t>
            </a:r>
            <a:r>
              <a:rPr lang="mk" sz="3000" b="0" i="0" u="none" dirty="0"/>
              <a:t> на комуникацијата, односно значењето или смислата на комуникацијата или </a:t>
            </a:r>
            <a:r>
              <a:rPr lang="mk" sz="3000" b="1" i="0" u="sng" dirty="0"/>
              <a:t>порака или информации што се пренесуваат</a:t>
            </a:r>
            <a:r>
              <a:rPr lang="mk" sz="3000" b="0" i="0" u="none" dirty="0"/>
              <a:t> со комуникацијата (освен податоците за сообраќајот)</a:t>
            </a:r>
          </a:p>
          <a:p>
            <a:pPr marL="342900" lvl="1" indent="-342900" algn="just" rtl="0">
              <a:lnSpc>
                <a:spcPct val="110000"/>
              </a:lnSpc>
              <a:buFont typeface="Arial"/>
              <a:buChar char="•"/>
            </a:pPr>
            <a:r>
              <a:rPr lang="mk" sz="3000" b="0" i="0" u="none" dirty="0"/>
              <a:t>Вклучува </a:t>
            </a:r>
            <a:r>
              <a:rPr lang="mk" sz="3000" b="1" i="0" u="sng" dirty="0"/>
              <a:t>складирана содржина</a:t>
            </a:r>
            <a:r>
              <a:rPr lang="mk" sz="3000" b="1" i="0" u="none" dirty="0"/>
              <a:t> </a:t>
            </a:r>
            <a:r>
              <a:rPr lang="mk" sz="3000" b="0" i="0" u="none" dirty="0"/>
              <a:t>и </a:t>
            </a:r>
            <a:r>
              <a:rPr lang="mk" sz="3000" b="1" i="0" u="sng" dirty="0"/>
              <a:t>идна содржина</a:t>
            </a:r>
            <a:endParaRPr lang="mk" sz="3000" b="1" u="sng" dirty="0"/>
          </a:p>
          <a:p>
            <a:pPr marL="342900" lvl="1" indent="-342900" algn="just" rtl="0">
              <a:lnSpc>
                <a:spcPct val="110000"/>
              </a:lnSpc>
              <a:buFont typeface="Arial"/>
              <a:buChar char="•"/>
            </a:pPr>
            <a:r>
              <a:rPr lang="mk" sz="3000" b="0" i="0" u="none" dirty="0"/>
              <a:t>На пример</a:t>
            </a:r>
            <a:r>
              <a:rPr lang="mk" sz="3000" b="0" i="0" u="none" dirty="0" smtClean="0"/>
              <a:t>, </a:t>
            </a:r>
            <a:endParaRPr lang="mk" sz="3000" b="0" i="0" u="none" dirty="0"/>
          </a:p>
          <a:p>
            <a:pPr marL="742950" lvl="2" indent="-342900" algn="just" rtl="0">
              <a:lnSpc>
                <a:spcPct val="110000"/>
              </a:lnSpc>
            </a:pPr>
            <a:r>
              <a:rPr lang="mk" sz="2600" b="1" i="0" u="sng" dirty="0"/>
              <a:t>електронска пошта</a:t>
            </a:r>
            <a:r>
              <a:rPr lang="mk" sz="2600" b="1" i="0" u="none" dirty="0"/>
              <a:t>,</a:t>
            </a:r>
            <a:r>
              <a:rPr lang="mk" sz="2600" b="0" i="0" u="none" dirty="0"/>
              <a:t> </a:t>
            </a:r>
            <a:endParaRPr lang="mk" sz="2600" dirty="0" smtClean="0"/>
          </a:p>
          <a:p>
            <a:pPr marL="742950" lvl="2" indent="-342900" algn="just" rtl="0">
              <a:lnSpc>
                <a:spcPct val="110000"/>
              </a:lnSpc>
            </a:pPr>
            <a:r>
              <a:rPr lang="mk" sz="2600" b="1" i="0" u="sng" dirty="0"/>
              <a:t>слики</a:t>
            </a:r>
            <a:r>
              <a:rPr lang="mk" sz="2600" b="0" i="0" u="none" dirty="0"/>
              <a:t>, </a:t>
            </a:r>
            <a:endParaRPr lang="mk" sz="2600" dirty="0" smtClean="0"/>
          </a:p>
          <a:p>
            <a:pPr marL="742950" lvl="2" indent="-342900" algn="just" rtl="0">
              <a:lnSpc>
                <a:spcPct val="110000"/>
              </a:lnSpc>
            </a:pPr>
            <a:r>
              <a:rPr lang="mk" sz="2600" b="1" i="0" u="sng" dirty="0"/>
              <a:t>филмови,</a:t>
            </a:r>
            <a:r>
              <a:rPr lang="mk" sz="2600" b="0" i="0" u="none" dirty="0"/>
              <a:t> </a:t>
            </a:r>
            <a:endParaRPr lang="mk" sz="2600" dirty="0" smtClean="0"/>
          </a:p>
          <a:p>
            <a:pPr marL="742950" lvl="2" indent="-342900" algn="just" rtl="0">
              <a:lnSpc>
                <a:spcPct val="110000"/>
              </a:lnSpc>
            </a:pPr>
            <a:r>
              <a:rPr lang="mk" sz="2600" b="1" i="0" u="sng" dirty="0"/>
              <a:t>музика</a:t>
            </a:r>
            <a:r>
              <a:rPr lang="mk" sz="2600" b="0" i="0" u="none" dirty="0"/>
              <a:t> итн.</a:t>
            </a:r>
            <a:endParaRPr lang="mk" sz="2600" dirty="0"/>
          </a:p>
        </p:txBody>
      </p:sp>
      <p:sp>
        <p:nvSpPr>
          <p:cNvPr id="4" name="Slide Number Placeholder 3"/>
          <p:cNvSpPr>
            <a:spLocks noGrp="1"/>
          </p:cNvSpPr>
          <p:nvPr>
            <p:ph type="sldNum" sz="quarter" idx="12"/>
          </p:nvPr>
        </p:nvSpPr>
        <p:spPr/>
        <p:txBody>
          <a:bodyPr/>
          <a:lstStyle/>
          <a:p>
            <a:pPr algn="r" rtl="0"/>
            <a:fld id="{CBD56858-EB0B-D04D-B23C-7A827FD60C9F}" type="slidenum">
              <a:rPr/>
              <a:pPr/>
              <a:t>13</a:t>
            </a:fld>
            <a:endParaRPr lang="mk"/>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mk"/>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rtl="0"/>
            <a:fld id="{CBD56858-EB0B-D04D-B23C-7A827FD60C9F}" type="slidenum">
              <a:rPr/>
              <a:pPr algn="l" rtl="0"/>
              <a:t>13</a:t>
            </a:fld>
            <a:endParaRPr lang="mk" dirty="0"/>
          </a:p>
        </p:txBody>
      </p:sp>
      <p:pic>
        <p:nvPicPr>
          <p:cNvPr id="6" name="Picture 10" descr="Image result for c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072224" y="4198200"/>
            <a:ext cx="2190652" cy="220794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p:txBody>
          <a:bodyPr/>
          <a:lstStyle/>
          <a:p>
            <a:pPr rtl="0"/>
            <a:r>
              <a:rPr lang="mk" b="1" i="0" u="none"/>
              <a:t>Содржински податоци</a:t>
            </a:r>
            <a:endParaRPr lang="mk" b="1" dirty="0"/>
          </a:p>
        </p:txBody>
      </p:sp>
    </p:spTree>
    <p:extLst>
      <p:ext uri="{BB962C8B-B14F-4D97-AF65-F5344CB8AC3E}">
        <p14:creationId xmlns:p14="http://schemas.microsoft.com/office/powerpoint/2010/main" val="16285290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3106"/>
            <a:ext cx="8229600" cy="2628270"/>
          </a:xfrm>
        </p:spPr>
        <p:txBody>
          <a:bodyPr>
            <a:normAutofit fontScale="70000" lnSpcReduction="20000"/>
          </a:bodyPr>
          <a:lstStyle/>
          <a:p>
            <a:pPr algn="just" rtl="0">
              <a:lnSpc>
                <a:spcPct val="120000"/>
              </a:lnSpc>
            </a:pPr>
            <a:r>
              <a:rPr lang="mk" b="0" i="0" u="none"/>
              <a:t>Компјутерски податоци што помалку се </a:t>
            </a:r>
            <a:r>
              <a:rPr lang="mk" b="1" i="0" u="sng"/>
              <a:t>чуваат на посебен уред</a:t>
            </a:r>
            <a:r>
              <a:rPr lang="mk" b="0" i="0" u="none"/>
              <a:t> или </a:t>
            </a:r>
            <a:r>
              <a:rPr lang="mk" b="1" i="0" u="sng"/>
              <a:t>во затворени мрежи,</a:t>
            </a:r>
            <a:r>
              <a:rPr lang="mk" b="0" i="0" u="none"/>
              <a:t> а повеќе се </a:t>
            </a:r>
            <a:r>
              <a:rPr lang="mk" b="1" i="0" u="sng"/>
              <a:t>дистрибуираат низ различни сервиси, провајдери, локации</a:t>
            </a:r>
            <a:r>
              <a:rPr lang="mk" b="0" i="0" u="none"/>
              <a:t> и </a:t>
            </a:r>
            <a:r>
              <a:rPr lang="mk" b="1" i="0" u="sng"/>
              <a:t>јурисдикции</a:t>
            </a:r>
            <a:r>
              <a:rPr lang="mk" b="0" i="0" u="none"/>
              <a:t>.</a:t>
            </a:r>
          </a:p>
          <a:p>
            <a:pPr algn="just" rtl="0">
              <a:lnSpc>
                <a:spcPct val="120000"/>
              </a:lnSpc>
            </a:pPr>
            <a:endParaRPr lang="mk" dirty="0"/>
          </a:p>
          <a:p>
            <a:pPr algn="just" rtl="0">
              <a:lnSpc>
                <a:spcPct val="120000"/>
              </a:lnSpc>
            </a:pPr>
            <a:r>
              <a:rPr lang="mk" b="0" i="0" u="none"/>
              <a:t>За разлика од уредите за складирање компјутерски податоци, податоците што се чуваат во облак не може лесно да се најдат на некој уред</a:t>
            </a:r>
          </a:p>
        </p:txBody>
      </p:sp>
      <p:sp>
        <p:nvSpPr>
          <p:cNvPr id="4" name="Slide Number Placeholder 3"/>
          <p:cNvSpPr>
            <a:spLocks noGrp="1"/>
          </p:cNvSpPr>
          <p:nvPr>
            <p:ph type="sldNum" sz="quarter" idx="12"/>
          </p:nvPr>
        </p:nvSpPr>
        <p:spPr/>
        <p:txBody>
          <a:bodyPr/>
          <a:lstStyle/>
          <a:p>
            <a:pPr algn="r" rtl="0"/>
            <a:fld id="{CBD56858-EB0B-D04D-B23C-7A827FD60C9F}" type="slidenum">
              <a:rPr/>
              <a:pPr/>
              <a:t>14</a:t>
            </a:fld>
            <a:endParaRPr lang="mk" dirty="0"/>
          </a:p>
        </p:txBody>
      </p:sp>
      <p:pic>
        <p:nvPicPr>
          <p:cNvPr id="5" name="Picture 14" descr="Image result for cloud stor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9419" y="4343826"/>
            <a:ext cx="2967561" cy="19624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cloud da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345" y="4321480"/>
            <a:ext cx="2967561" cy="222280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p:txBody>
          <a:bodyPr/>
          <a:lstStyle/>
          <a:p>
            <a:pPr rtl="0"/>
            <a:r>
              <a:rPr lang="mk" b="1" i="0" u="none"/>
              <a:t>Податоци што се чуваат во облак</a:t>
            </a:r>
            <a:endParaRPr lang="mk" b="1" dirty="0"/>
          </a:p>
        </p:txBody>
      </p:sp>
    </p:spTree>
    <p:extLst>
      <p:ext uri="{BB962C8B-B14F-4D97-AF65-F5344CB8AC3E}">
        <p14:creationId xmlns:p14="http://schemas.microsoft.com/office/powerpoint/2010/main" val="1678299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42576"/>
            <a:ext cx="8229600" cy="3683588"/>
          </a:xfrm>
        </p:spPr>
        <p:txBody>
          <a:bodyPr>
            <a:normAutofit/>
          </a:bodyPr>
          <a:lstStyle/>
          <a:p>
            <a:pPr algn="just" rtl="0"/>
            <a:r>
              <a:rPr lang="mk" b="0" i="0" u="none"/>
              <a:t>За истражување решенија за пристап на кривичното правосудство до доказите складирани на сервери во облак и во странски јурисдикции, вклучително и преку меѓусебна правна помош</a:t>
            </a:r>
          </a:p>
        </p:txBody>
      </p:sp>
      <p:sp>
        <p:nvSpPr>
          <p:cNvPr id="4" name="Slide Number Placeholder 3"/>
          <p:cNvSpPr>
            <a:spLocks noGrp="1"/>
          </p:cNvSpPr>
          <p:nvPr>
            <p:ph type="sldNum" sz="quarter" idx="12"/>
          </p:nvPr>
        </p:nvSpPr>
        <p:spPr/>
        <p:txBody>
          <a:bodyPr/>
          <a:lstStyle/>
          <a:p>
            <a:pPr algn="r" rtl="0"/>
            <a:fld id="{CBD56858-EB0B-D04D-B23C-7A827FD60C9F}" type="slidenum">
              <a:rPr/>
              <a:pPr/>
              <a:t>15</a:t>
            </a:fld>
            <a:endParaRPr lang="mk"/>
          </a:p>
        </p:txBody>
      </p:sp>
      <p:sp>
        <p:nvSpPr>
          <p:cNvPr id="5" name="Title 4"/>
          <p:cNvSpPr>
            <a:spLocks noGrp="1"/>
          </p:cNvSpPr>
          <p:nvPr>
            <p:ph type="title"/>
          </p:nvPr>
        </p:nvSpPr>
        <p:spPr/>
        <p:txBody>
          <a:bodyPr/>
          <a:lstStyle/>
          <a:p>
            <a:pPr rtl="0"/>
            <a:r>
              <a:rPr lang="mk" b="1" i="0" u="none"/>
              <a:t>Група за докази што се чуваат во облак (Cloud Evidence Group (CEG)) на Советот на Европа.</a:t>
            </a:r>
            <a:endParaRPr lang="mk" b="1" dirty="0"/>
          </a:p>
        </p:txBody>
      </p:sp>
    </p:spTree>
    <p:extLst>
      <p:ext uri="{BB962C8B-B14F-4D97-AF65-F5344CB8AC3E}">
        <p14:creationId xmlns:p14="http://schemas.microsoft.com/office/powerpoint/2010/main" val="21081509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92054"/>
            <a:ext cx="8229600" cy="4158641"/>
          </a:xfrm>
        </p:spPr>
        <p:txBody>
          <a:bodyPr>
            <a:normAutofit fontScale="70000" lnSpcReduction="20000"/>
          </a:bodyPr>
          <a:lstStyle/>
          <a:p>
            <a:pPr algn="just" rtl="0">
              <a:lnSpc>
                <a:spcPct val="110000"/>
              </a:lnSpc>
              <a:spcBef>
                <a:spcPts val="600"/>
              </a:spcBef>
              <a:spcAft>
                <a:spcPts val="1200"/>
              </a:spcAft>
            </a:pPr>
            <a:r>
              <a:rPr lang="mk" b="0" i="0" u="none" dirty="0"/>
              <a:t>Неизвесност во однос на </a:t>
            </a:r>
            <a:r>
              <a:rPr lang="mk" b="1" i="0" u="sng" dirty="0"/>
              <a:t>јурисдикцијата/јурисдикциите во која/кои се складирани електронски докази</a:t>
            </a:r>
            <a:r>
              <a:rPr lang="mk" b="0" i="0" u="none" dirty="0"/>
              <a:t> и кој/кои законски режим/и ќе се применуваат</a:t>
            </a:r>
          </a:p>
          <a:p>
            <a:pPr algn="just" rtl="0">
              <a:lnSpc>
                <a:spcPct val="110000"/>
              </a:lnSpc>
              <a:spcBef>
                <a:spcPts val="600"/>
              </a:spcBef>
              <a:spcAft>
                <a:spcPts val="1200"/>
              </a:spcAft>
            </a:pPr>
            <a:r>
              <a:rPr lang="mk" b="0" i="0" u="none" dirty="0"/>
              <a:t>Нејасно е </a:t>
            </a:r>
            <a:r>
              <a:rPr lang="mk" b="1" i="0" u="sng" dirty="0"/>
              <a:t>кои правила за пристап ќе се </a:t>
            </a:r>
            <a:r>
              <a:rPr lang="mk" b="1" i="0" u="sng" dirty="0" smtClean="0"/>
              <a:t>применуваат</a:t>
            </a:r>
            <a:r>
              <a:rPr lang="mk" b="1" i="0" u="none" dirty="0" smtClean="0"/>
              <a:t> </a:t>
            </a:r>
            <a:r>
              <a:rPr lang="mk" b="0" i="0" u="none" dirty="0" smtClean="0"/>
              <a:t>(</a:t>
            </a:r>
            <a:r>
              <a:rPr lang="mk" b="0" i="0" u="none" dirty="0"/>
              <a:t>на пример, дали треба да се разгледува локацијата на седиштето или на подружницата на провајдерот на услуги, локацијата на осомничениот претплатник или локацијата каде што била извршена претплата на услугите)</a:t>
            </a:r>
          </a:p>
          <a:p>
            <a:pPr algn="just" rtl="0">
              <a:lnSpc>
                <a:spcPct val="110000"/>
              </a:lnSpc>
              <a:spcBef>
                <a:spcPts val="600"/>
              </a:spcBef>
              <a:spcAft>
                <a:spcPts val="1200"/>
              </a:spcAft>
            </a:pPr>
            <a:r>
              <a:rPr lang="mk" b="0" i="0" u="none" dirty="0"/>
              <a:t>Провајдерите на услуги може да бидат под </a:t>
            </a:r>
            <a:r>
              <a:rPr lang="mk" b="1" i="0" u="sng" dirty="0"/>
              <a:t>различни слоеви на јурисдикција за различни законски аспекти</a:t>
            </a:r>
            <a:r>
              <a:rPr lang="mk" b="0" i="0" u="none" dirty="0"/>
              <a:t> поврзани со нивните услуги (на пример, IP, данок, заштита на податоци итн.).</a:t>
            </a:r>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t>16</a:t>
            </a:fld>
            <a:endParaRPr lang="mk"/>
          </a:p>
        </p:txBody>
      </p:sp>
      <p:sp>
        <p:nvSpPr>
          <p:cNvPr id="5" name="Title 4"/>
          <p:cNvSpPr>
            <a:spLocks noGrp="1"/>
          </p:cNvSpPr>
          <p:nvPr>
            <p:ph type="title"/>
          </p:nvPr>
        </p:nvSpPr>
        <p:spPr/>
        <p:txBody>
          <a:bodyPr/>
          <a:lstStyle/>
          <a:p>
            <a:pPr rtl="0"/>
            <a:r>
              <a:rPr lang="mk" b="1" i="0" u="none"/>
              <a:t>Предизвици на доказите што се чуваат во облак</a:t>
            </a:r>
            <a:endParaRPr lang="mk" b="1" dirty="0"/>
          </a:p>
        </p:txBody>
      </p:sp>
    </p:spTree>
    <p:extLst>
      <p:ext uri="{BB962C8B-B14F-4D97-AF65-F5344CB8AC3E}">
        <p14:creationId xmlns:p14="http://schemas.microsoft.com/office/powerpoint/2010/main" val="30110107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mk" sz="5400" b="0" i="0" u="none"/>
              <a:t>Прашања</a:t>
            </a:r>
            <a:endParaRPr lang="mk"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17</a:t>
            </a:fld>
            <a:endParaRPr lang="mk"/>
          </a:p>
        </p:txBody>
      </p:sp>
    </p:spTree>
    <p:extLst>
      <p:ext uri="{BB962C8B-B14F-4D97-AF65-F5344CB8AC3E}">
        <p14:creationId xmlns:p14="http://schemas.microsoft.com/office/powerpoint/2010/main" val="286480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9994"/>
            <a:ext cx="8229600" cy="1735231"/>
          </a:xfrm>
        </p:spPr>
        <p:txBody>
          <a:bodyPr/>
          <a:lstStyle/>
          <a:p>
            <a:pPr rtl="0"/>
            <a:r>
              <a:rPr lang="mk" b="1" i="0" u="none"/>
              <a:t>Втор дел</a:t>
            </a:r>
            <a:r>
              <a:rPr lang="mk" b="1" dirty="0" smtClean="0"/>
              <a:t/>
            </a:r>
            <a:br>
              <a:rPr lang="mk" b="1" dirty="0" smtClean="0"/>
            </a:br>
            <a:r>
              <a:rPr lang="mk" b="1" i="0" u="none"/>
              <a:t>Пристап до податоци што се наоѓаат кај домашните провајдери на услуги</a:t>
            </a:r>
            <a:r>
              <a:rPr lang="mk" b="1" dirty="0" smtClean="0"/>
              <a:t/>
            </a:r>
            <a:br>
              <a:rPr lang="mk" b="1" dirty="0" smtClean="0"/>
            </a:br>
            <a:endParaRPr lang="mk"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18</a:t>
            </a:fld>
            <a:endParaRPr lang="mk"/>
          </a:p>
        </p:txBody>
      </p:sp>
    </p:spTree>
    <p:extLst>
      <p:ext uri="{BB962C8B-B14F-4D97-AF65-F5344CB8AC3E}">
        <p14:creationId xmlns:p14="http://schemas.microsoft.com/office/powerpoint/2010/main" val="5315520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Нивоа на соработка</a:t>
            </a:r>
            <a:endParaRPr lang="mk"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482223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lgn="r" rtl="0"/>
            <a:fld id="{CBD56858-EB0B-D04D-B23C-7A827FD60C9F}" type="slidenum">
              <a:rPr/>
              <a:pPr/>
              <a:t>19</a:t>
            </a:fld>
            <a:endParaRPr lang="mk"/>
          </a:p>
        </p:txBody>
      </p:sp>
    </p:spTree>
    <p:extLst>
      <p:ext uri="{BB962C8B-B14F-4D97-AF65-F5344CB8AC3E}">
        <p14:creationId xmlns:p14="http://schemas.microsoft.com/office/powerpoint/2010/main" val="2782937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pPr rtl="0"/>
            <a:r>
              <a:rPr lang="mk" sz="3400" b="1" i="0" u="none"/>
              <a:t>Агенда</a:t>
            </a:r>
            <a:endParaRPr lang="mk" sz="3400" b="1" dirty="0"/>
          </a:p>
        </p:txBody>
      </p:sp>
      <p:sp>
        <p:nvSpPr>
          <p:cNvPr id="3" name="Content Placeholder 2"/>
          <p:cNvSpPr>
            <a:spLocks noGrp="1"/>
          </p:cNvSpPr>
          <p:nvPr>
            <p:ph idx="1"/>
          </p:nvPr>
        </p:nvSpPr>
        <p:spPr>
          <a:xfrm>
            <a:off x="457200" y="706570"/>
            <a:ext cx="7772400" cy="5860917"/>
          </a:xfrm>
        </p:spPr>
        <p:txBody>
          <a:bodyPr>
            <a:noAutofit/>
          </a:bodyPr>
          <a:lstStyle/>
          <a:p>
            <a:pPr algn="l" rtl="0">
              <a:buFont typeface="Arial"/>
              <a:buChar char="•"/>
            </a:pPr>
            <a:r>
              <a:rPr lang="mk" sz="2000" b="1" i="0" u="none"/>
              <a:t>Прв дел – Вовед</a:t>
            </a:r>
            <a:r>
              <a:rPr lang="mk" sz="2000" b="0" i="0" u="none"/>
              <a:t> </a:t>
            </a:r>
          </a:p>
          <a:p>
            <a:pPr lvl="1" algn="l" rtl="0">
              <a:buFont typeface="Arial"/>
              <a:buChar char="•"/>
            </a:pPr>
            <a:r>
              <a:rPr lang="mk" sz="1800" b="0" i="0" u="none"/>
              <a:t>Дефиниции: </a:t>
            </a:r>
          </a:p>
          <a:p>
            <a:pPr lvl="2" algn="l" rtl="0"/>
            <a:r>
              <a:rPr lang="mk" sz="1600" b="0" i="0" u="none"/>
              <a:t>Електронски докази</a:t>
            </a:r>
          </a:p>
          <a:p>
            <a:pPr lvl="2" algn="l" rtl="0"/>
            <a:r>
              <a:rPr lang="mk" sz="1600" b="0" i="0" u="none"/>
              <a:t>Видови податоци</a:t>
            </a:r>
          </a:p>
          <a:p>
            <a:pPr lvl="2" algn="l" rtl="0"/>
            <a:r>
              <a:rPr lang="mk" sz="1600" b="0" i="0" u="none"/>
              <a:t>Провајдер на услуги</a:t>
            </a:r>
          </a:p>
          <a:p>
            <a:pPr lvl="1" algn="l" rtl="0"/>
            <a:r>
              <a:rPr lang="mk" sz="1800" b="0" i="0" u="none"/>
              <a:t>Група за докази што се чуваат во облак</a:t>
            </a:r>
          </a:p>
          <a:p>
            <a:pPr lvl="2" algn="l" rtl="0"/>
            <a:r>
              <a:rPr lang="mk" sz="1600" b="0" i="0" u="none"/>
              <a:t>Цели</a:t>
            </a:r>
          </a:p>
          <a:p>
            <a:pPr lvl="2" algn="l" rtl="0"/>
            <a:r>
              <a:rPr lang="mk" sz="1600" b="0" i="0" u="none"/>
              <a:t>Проблеми со докази што се чуваат во облак</a:t>
            </a:r>
          </a:p>
          <a:p>
            <a:pPr algn="l" rtl="0">
              <a:buFont typeface="Arial"/>
              <a:buChar char="•"/>
            </a:pPr>
            <a:r>
              <a:rPr lang="mk" sz="2000" b="1" i="0" u="none"/>
              <a:t>Втор дел – Пристап до податоци што се наоѓаат кај домашните провајдери на услуги</a:t>
            </a:r>
          </a:p>
          <a:p>
            <a:pPr lvl="1" algn="l" rtl="0"/>
            <a:r>
              <a:rPr lang="mk" sz="1800" b="0" i="0" u="none"/>
              <a:t>Нивоа на соработка</a:t>
            </a:r>
          </a:p>
          <a:p>
            <a:pPr lvl="2" algn="l" rtl="0"/>
            <a:r>
              <a:rPr lang="mk" sz="1600" b="0" i="0" u="none"/>
              <a:t>Задолжителна соработка</a:t>
            </a:r>
          </a:p>
          <a:p>
            <a:pPr lvl="3" algn="l" rtl="0">
              <a:buFont typeface="Arial"/>
              <a:buChar char="•"/>
            </a:pPr>
            <a:r>
              <a:rPr lang="mk" sz="1600" b="0" i="0" u="none"/>
              <a:t>Услови и заштитни механизми</a:t>
            </a:r>
          </a:p>
          <a:p>
            <a:pPr lvl="3" algn="l" rtl="0">
              <a:buFont typeface="Arial"/>
              <a:buChar char="•"/>
            </a:pPr>
            <a:r>
              <a:rPr lang="mk" sz="1600" b="0" i="0" u="none"/>
              <a:t>Експедитивно зачувување</a:t>
            </a:r>
          </a:p>
          <a:p>
            <a:pPr lvl="3" algn="l" rtl="0">
              <a:buFont typeface="Arial"/>
              <a:buChar char="•"/>
            </a:pPr>
            <a:r>
              <a:rPr lang="mk" sz="1600" b="0" i="0" u="none"/>
              <a:t>Делумно обелоденување</a:t>
            </a:r>
          </a:p>
          <a:p>
            <a:pPr lvl="3" algn="l" rtl="0">
              <a:buFont typeface="Arial"/>
              <a:buChar char="•"/>
            </a:pPr>
            <a:r>
              <a:rPr lang="mk" sz="1600" b="0" i="0" u="none"/>
              <a:t>Налози за доставување податоци</a:t>
            </a:r>
          </a:p>
          <a:p>
            <a:pPr lvl="3" algn="l" rtl="0">
              <a:buFont typeface="Arial"/>
              <a:buChar char="•"/>
            </a:pPr>
            <a:r>
              <a:rPr lang="mk" sz="1600" b="0" i="0" u="none"/>
              <a:t>Собирање податоци за сообраќајот во реално време</a:t>
            </a:r>
          </a:p>
          <a:p>
            <a:pPr lvl="3" algn="l" rtl="0">
              <a:buFont typeface="Arial"/>
              <a:buChar char="•"/>
            </a:pPr>
            <a:r>
              <a:rPr lang="mk" sz="1600" b="0" i="0" u="none"/>
              <a:t>Пресретнување на содржински податоци</a:t>
            </a:r>
          </a:p>
          <a:p>
            <a:pPr lvl="2" algn="l" rtl="0"/>
            <a:r>
              <a:rPr lang="mk" sz="1600" b="0" i="0" u="none"/>
              <a:t>Доброволна соработка</a:t>
            </a:r>
          </a:p>
        </p:txBody>
      </p:sp>
      <p:sp>
        <p:nvSpPr>
          <p:cNvPr id="4" name="Slide Number Placeholder 3"/>
          <p:cNvSpPr>
            <a:spLocks noGrp="1"/>
          </p:cNvSpPr>
          <p:nvPr>
            <p:ph type="sldNum" sz="quarter" idx="12"/>
          </p:nvPr>
        </p:nvSpPr>
        <p:spPr/>
        <p:txBody>
          <a:bodyPr/>
          <a:lstStyle/>
          <a:p>
            <a:pPr algn="r" rtl="0"/>
            <a:fld id="{CBD56858-EB0B-D04D-B23C-7A827FD60C9F}" type="slidenum">
              <a:rPr/>
              <a:pPr/>
              <a:t>2</a:t>
            </a:fld>
            <a:endParaRPr lang="mk"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4062"/>
          </a:xfrm>
        </p:spPr>
        <p:txBody>
          <a:bodyPr/>
          <a:lstStyle/>
          <a:p>
            <a:pPr rtl="0"/>
            <a:r>
              <a:rPr lang="mk" sz="3400" b="1" i="0" u="none"/>
              <a:t>Задолжителна соработка</a:t>
            </a:r>
            <a:endParaRPr lang="mk" sz="3400" b="1" dirty="0"/>
          </a:p>
        </p:txBody>
      </p:sp>
      <p:sp>
        <p:nvSpPr>
          <p:cNvPr id="3" name="Content Placeholder 2"/>
          <p:cNvSpPr>
            <a:spLocks noGrp="1"/>
          </p:cNvSpPr>
          <p:nvPr>
            <p:ph idx="1"/>
          </p:nvPr>
        </p:nvSpPr>
        <p:spPr>
          <a:xfrm>
            <a:off x="457200" y="1440493"/>
            <a:ext cx="8229600" cy="4685670"/>
          </a:xfrm>
        </p:spPr>
        <p:txBody>
          <a:bodyPr>
            <a:noAutofit/>
          </a:bodyPr>
          <a:lstStyle/>
          <a:p>
            <a:pPr algn="just" rtl="0"/>
            <a:r>
              <a:rPr lang="mk" sz="2600" b="1" i="0" u="sng" dirty="0"/>
              <a:t>Со мандат преку остварување на процедурални овластувања</a:t>
            </a:r>
            <a:r>
              <a:rPr lang="mk" sz="2600" b="0" i="0" u="none" dirty="0"/>
              <a:t> на агенциите за спроведување на законот/или на правосудството</a:t>
            </a:r>
          </a:p>
          <a:p>
            <a:pPr lvl="1" algn="just" rtl="0"/>
            <a:r>
              <a:rPr lang="mk" sz="2600" b="0" i="0" u="none" dirty="0"/>
              <a:t>Експедитивно зачувување на складираните компјутерски податоци</a:t>
            </a:r>
          </a:p>
          <a:p>
            <a:pPr lvl="1" algn="just" rtl="0"/>
            <a:r>
              <a:rPr lang="mk" sz="2600" b="0" i="0" u="none" dirty="0"/>
              <a:t>Експедитивно зачувување и делумно обелоденување на податоците за сообраќајот</a:t>
            </a:r>
          </a:p>
          <a:p>
            <a:pPr lvl="1" algn="just" rtl="0"/>
            <a:r>
              <a:rPr lang="mk" sz="2600" b="0" i="0" u="none" dirty="0"/>
              <a:t>Претрес и заплена</a:t>
            </a:r>
          </a:p>
          <a:p>
            <a:pPr lvl="1" algn="just" rtl="0"/>
            <a:r>
              <a:rPr lang="mk" sz="2600" b="0" i="0" u="none" dirty="0"/>
              <a:t>Налози за доставување податоци</a:t>
            </a:r>
          </a:p>
          <a:p>
            <a:pPr lvl="1" algn="just" rtl="0"/>
            <a:r>
              <a:rPr lang="mk" sz="2600" b="0" i="0" u="none" dirty="0"/>
              <a:t>Собирање податоци за сообраќајот во реално време</a:t>
            </a:r>
          </a:p>
          <a:p>
            <a:pPr lvl="1" algn="just" rtl="0"/>
            <a:r>
              <a:rPr lang="mk" sz="2600" b="0" i="0" u="none" dirty="0"/>
              <a:t>Пресретнување на содржински податоци</a:t>
            </a:r>
            <a:endParaRPr lang="mk" sz="2600" dirty="0"/>
          </a:p>
        </p:txBody>
      </p:sp>
      <p:sp>
        <p:nvSpPr>
          <p:cNvPr id="4" name="Slide Number Placeholder 3"/>
          <p:cNvSpPr>
            <a:spLocks noGrp="1"/>
          </p:cNvSpPr>
          <p:nvPr>
            <p:ph type="sldNum" sz="quarter" idx="12"/>
          </p:nvPr>
        </p:nvSpPr>
        <p:spPr/>
        <p:txBody>
          <a:bodyPr/>
          <a:lstStyle/>
          <a:p>
            <a:pPr algn="r" rtl="0"/>
            <a:fld id="{CBD56858-EB0B-D04D-B23C-7A827FD60C9F}" type="slidenum">
              <a:rPr/>
              <a:pPr/>
              <a:t>20</a:t>
            </a:fld>
            <a:endParaRPr lang="mk"/>
          </a:p>
        </p:txBody>
      </p:sp>
    </p:spTree>
    <p:extLst>
      <p:ext uri="{BB962C8B-B14F-4D97-AF65-F5344CB8AC3E}">
        <p14:creationId xmlns:p14="http://schemas.microsoft.com/office/powerpoint/2010/main" val="35003394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8364"/>
            <a:ext cx="8597900" cy="1105468"/>
          </a:xfrm>
        </p:spPr>
        <p:txBody>
          <a:bodyPr/>
          <a:lstStyle/>
          <a:p>
            <a:pPr rtl="0"/>
            <a:r>
              <a:rPr lang="mk" sz="3400" b="1" i="0" u="none"/>
              <a:t>Експедитивно зачувување на складираните компјутерски податоци</a:t>
            </a:r>
            <a:endParaRPr lang="mk" sz="3400" b="1" dirty="0"/>
          </a:p>
        </p:txBody>
      </p:sp>
      <p:sp>
        <p:nvSpPr>
          <p:cNvPr id="3" name="Content Placeholder 2"/>
          <p:cNvSpPr>
            <a:spLocks noGrp="1"/>
          </p:cNvSpPr>
          <p:nvPr>
            <p:ph idx="1"/>
          </p:nvPr>
        </p:nvSpPr>
        <p:spPr>
          <a:xfrm>
            <a:off x="457200" y="1803747"/>
            <a:ext cx="8394700" cy="4552603"/>
          </a:xfrm>
        </p:spPr>
        <p:txBody>
          <a:bodyPr>
            <a:normAutofit/>
          </a:bodyPr>
          <a:lstStyle/>
          <a:p>
            <a:pPr marL="0" indent="0" algn="just" rtl="0">
              <a:buNone/>
            </a:pPr>
            <a:r>
              <a:rPr lang="mk" b="0" i="0" u="none"/>
              <a:t>[инструкторот да вметне соодветни одредби од домашното право]</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21</a:t>
            </a:fld>
            <a:endParaRPr lang="mk" dirty="0"/>
          </a:p>
        </p:txBody>
      </p:sp>
    </p:spTree>
    <p:extLst>
      <p:ext uri="{BB962C8B-B14F-4D97-AF65-F5344CB8AC3E}">
        <p14:creationId xmlns:p14="http://schemas.microsoft.com/office/powerpoint/2010/main" val="18788613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053910"/>
          </a:xfrm>
        </p:spPr>
        <p:txBody>
          <a:bodyPr/>
          <a:lstStyle/>
          <a:p>
            <a:pPr rtl="0"/>
            <a:r>
              <a:rPr lang="mk" sz="3400" b="1" i="0" u="none"/>
              <a:t>Наложување на провајдерите на услуги да зачуваат податоци</a:t>
            </a:r>
            <a:endParaRPr lang="mk" sz="3400" b="1" dirty="0"/>
          </a:p>
        </p:txBody>
      </p:sp>
      <p:sp>
        <p:nvSpPr>
          <p:cNvPr id="3" name="Content Placeholder 2"/>
          <p:cNvSpPr>
            <a:spLocks noGrp="1"/>
          </p:cNvSpPr>
          <p:nvPr>
            <p:ph idx="1"/>
          </p:nvPr>
        </p:nvSpPr>
        <p:spPr>
          <a:xfrm>
            <a:off x="457200" y="1628383"/>
            <a:ext cx="8394700" cy="4910203"/>
          </a:xfrm>
        </p:spPr>
        <p:txBody>
          <a:bodyPr>
            <a:normAutofit lnSpcReduction="10000"/>
          </a:bodyPr>
          <a:lstStyle/>
          <a:p>
            <a:pPr algn="just" rtl="0"/>
            <a:r>
              <a:rPr lang="mk" sz="2800" b="0" i="0" u="none"/>
              <a:t>Овластување </a:t>
            </a:r>
            <a:r>
              <a:rPr lang="mk" sz="2800" b="1" i="0" u="sng"/>
              <a:t>ограничено на зачувување</a:t>
            </a:r>
            <a:r>
              <a:rPr lang="mk" sz="2800" b="0" i="0" u="none"/>
              <a:t> (а не на задржување) на складирани податоци</a:t>
            </a:r>
          </a:p>
          <a:p>
            <a:pPr algn="just" rtl="0"/>
            <a:endParaRPr lang="mk" sz="2800" dirty="0"/>
          </a:p>
          <a:p>
            <a:pPr algn="just" rtl="0"/>
            <a:r>
              <a:rPr lang="mk" sz="2800" b="0" i="0" u="none"/>
              <a:t>Овластувањето треба да се спроведе во однос на </a:t>
            </a:r>
            <a:r>
              <a:rPr lang="mk" sz="2800" b="1" i="0" u="sng"/>
              <a:t>посебна кривична истрага/постапка</a:t>
            </a:r>
          </a:p>
          <a:p>
            <a:pPr algn="just" rtl="0"/>
            <a:endParaRPr lang="mk" sz="2800" dirty="0"/>
          </a:p>
          <a:p>
            <a:pPr algn="just" rtl="0"/>
            <a:r>
              <a:rPr lang="mk" sz="2800" b="0" i="0" u="none"/>
              <a:t>Овластување за издавање </a:t>
            </a:r>
            <a:r>
              <a:rPr lang="mk" sz="2800" b="1" i="0" u="sng"/>
              <a:t>налог</a:t>
            </a:r>
            <a:r>
              <a:rPr lang="mk" sz="2800" b="0" i="0" u="none"/>
              <a:t> на лице (вклучително и </a:t>
            </a:r>
            <a:r>
              <a:rPr lang="mk" sz="2800" b="1" i="0" u="sng"/>
              <a:t>провајдери на услуги во приватниот сектор</a:t>
            </a:r>
            <a:r>
              <a:rPr lang="mk" sz="2800" b="0" i="0" u="none"/>
              <a:t>) да ги </a:t>
            </a:r>
            <a:r>
              <a:rPr lang="mk" sz="2800" b="1" i="0" u="sng"/>
              <a:t>зачува складираните податоци </a:t>
            </a:r>
            <a:r>
              <a:rPr lang="mk" sz="2800" b="0" i="0" u="sng"/>
              <a:t>што ги</a:t>
            </a:r>
            <a:r>
              <a:rPr lang="mk" sz="2800" b="0" i="0" u="none"/>
              <a:t> </a:t>
            </a:r>
            <a:r>
              <a:rPr lang="mk" sz="2800" b="1" i="0" u="sng"/>
              <a:t>поседува или се во негова контрола</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22</a:t>
            </a:fld>
            <a:endParaRPr lang="mk" dirty="0"/>
          </a:p>
        </p:txBody>
      </p:sp>
    </p:spTree>
    <p:extLst>
      <p:ext uri="{BB962C8B-B14F-4D97-AF65-F5344CB8AC3E}">
        <p14:creationId xmlns:p14="http://schemas.microsoft.com/office/powerpoint/2010/main" val="38933010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Наложување на провајдерите на услуги да зачуваат податоци</a:t>
            </a:r>
            <a:endParaRPr lang="mk" sz="3400" b="1" dirty="0"/>
          </a:p>
        </p:txBody>
      </p:sp>
      <p:sp>
        <p:nvSpPr>
          <p:cNvPr id="3" name="Content Placeholder 2"/>
          <p:cNvSpPr>
            <a:spLocks noGrp="1"/>
          </p:cNvSpPr>
          <p:nvPr>
            <p:ph idx="1"/>
          </p:nvPr>
        </p:nvSpPr>
        <p:spPr>
          <a:xfrm>
            <a:off x="375781" y="1480268"/>
            <a:ext cx="8348597" cy="4888216"/>
          </a:xfrm>
        </p:spPr>
        <p:txBody>
          <a:bodyPr>
            <a:normAutofit fontScale="70000" lnSpcReduction="20000"/>
          </a:bodyPr>
          <a:lstStyle/>
          <a:p>
            <a:pPr algn="just" rtl="0">
              <a:spcBef>
                <a:spcPts val="600"/>
              </a:spcBef>
              <a:spcAft>
                <a:spcPts val="1200"/>
              </a:spcAft>
            </a:pPr>
            <a:r>
              <a:rPr lang="mk" b="0" i="0" u="none"/>
              <a:t>Може да биде потребно да се наведат </a:t>
            </a:r>
            <a:r>
              <a:rPr lang="mk" b="1" i="0" u="sng"/>
              <a:t>основите</a:t>
            </a:r>
            <a:r>
              <a:rPr lang="mk" b="0" i="0" u="none"/>
              <a:t> за верување дека податоците се </a:t>
            </a:r>
            <a:r>
              <a:rPr lang="mk" b="1" i="0" u="sng"/>
              <a:t>ранливи во однос на загуба или на модификација</a:t>
            </a:r>
          </a:p>
          <a:p>
            <a:pPr algn="just" rtl="0">
              <a:spcBef>
                <a:spcPts val="600"/>
              </a:spcBef>
              <a:spcAft>
                <a:spcPts val="1200"/>
              </a:spcAft>
            </a:pPr>
            <a:r>
              <a:rPr lang="mk" b="0" i="0" u="none"/>
              <a:t>Во налогот треба </a:t>
            </a:r>
            <a:r>
              <a:rPr lang="mk" b="1" i="0" u="sng"/>
              <a:t>јасно да се наведе кои податоци</a:t>
            </a:r>
            <a:r>
              <a:rPr lang="mk" b="0" i="0" u="none"/>
              <a:t> што ги поседува или се под контрола на провајдерот на услуги се предмет на налогот</a:t>
            </a:r>
          </a:p>
          <a:p>
            <a:pPr algn="just" rtl="0">
              <a:spcBef>
                <a:spcPts val="600"/>
              </a:spcBef>
              <a:spcAft>
                <a:spcPts val="1200"/>
              </a:spcAft>
            </a:pPr>
            <a:r>
              <a:rPr lang="mk" b="0" i="0" u="none"/>
              <a:t>Во налогот треба да се наведе дали и приватните провајдери на услуги треба </a:t>
            </a:r>
            <a:r>
              <a:rPr lang="mk" b="1" i="0" u="sng"/>
              <a:t>да ги „замрзнат“ податоците</a:t>
            </a:r>
          </a:p>
          <a:p>
            <a:pPr algn="just" rtl="0">
              <a:spcBef>
                <a:spcPts val="600"/>
              </a:spcBef>
              <a:spcAft>
                <a:spcPts val="1200"/>
              </a:spcAft>
            </a:pPr>
            <a:r>
              <a:rPr lang="mk" b="0" i="0" u="none"/>
              <a:t>Во налогот треба да се наведе дали од приватниот провајдер на услуга </a:t>
            </a:r>
            <a:r>
              <a:rPr lang="mk" b="1" i="0" u="sng"/>
              <a:t>се бара да го држи налогот во тајност</a:t>
            </a:r>
          </a:p>
          <a:p>
            <a:pPr algn="just" rtl="0">
              <a:spcBef>
                <a:spcPts val="600"/>
              </a:spcBef>
              <a:spcAft>
                <a:spcPts val="1200"/>
              </a:spcAft>
            </a:pPr>
            <a:r>
              <a:rPr lang="mk" b="0" i="0" u="none"/>
              <a:t>Во налогот треба да се наведе </a:t>
            </a:r>
            <a:r>
              <a:rPr lang="mk" b="1" i="0" u="sng"/>
              <a:t>определениот временски период </a:t>
            </a:r>
            <a:r>
              <a:rPr lang="mk" b="0" i="0" u="none"/>
              <a:t>за кој се дава налог за зачувување</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23</a:t>
            </a:fld>
            <a:endParaRPr lang="mk" dirty="0"/>
          </a:p>
        </p:txBody>
      </p:sp>
    </p:spTree>
    <p:extLst>
      <p:ext uri="{BB962C8B-B14F-4D97-AF65-F5344CB8AC3E}">
        <p14:creationId xmlns:p14="http://schemas.microsoft.com/office/powerpoint/2010/main" val="19300670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132764"/>
          </a:xfrm>
        </p:spPr>
        <p:txBody>
          <a:bodyPr/>
          <a:lstStyle/>
          <a:p>
            <a:pPr rtl="0"/>
            <a:r>
              <a:rPr lang="mk" sz="3400" b="1" i="0" u="none"/>
              <a:t>Експедитивно зачувување и делумно обелоденување на податоците за сообраќајот</a:t>
            </a:r>
            <a:endParaRPr lang="mk" sz="3400" b="1" dirty="0"/>
          </a:p>
        </p:txBody>
      </p:sp>
      <p:sp>
        <p:nvSpPr>
          <p:cNvPr id="3" name="Content Placeholder 2"/>
          <p:cNvSpPr>
            <a:spLocks noGrp="1"/>
          </p:cNvSpPr>
          <p:nvPr>
            <p:ph idx="1"/>
          </p:nvPr>
        </p:nvSpPr>
        <p:spPr>
          <a:xfrm>
            <a:off x="457200" y="1778696"/>
            <a:ext cx="8229600" cy="4723704"/>
          </a:xfrm>
        </p:spPr>
        <p:txBody>
          <a:bodyPr>
            <a:normAutofit/>
          </a:bodyPr>
          <a:lstStyle/>
          <a:p>
            <a:pPr marL="0" indent="0" algn="just" rtl="0">
              <a:buNone/>
            </a:pPr>
            <a:r>
              <a:rPr lang="mk" b="0" i="0" u="none"/>
              <a:t>[инструкторот да вметне соодветни одредби од домашното право]</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24</a:t>
            </a:fld>
            <a:endParaRPr lang="mk" dirty="0"/>
          </a:p>
        </p:txBody>
      </p:sp>
    </p:spTree>
    <p:extLst>
      <p:ext uri="{BB962C8B-B14F-4D97-AF65-F5344CB8AC3E}">
        <p14:creationId xmlns:p14="http://schemas.microsoft.com/office/powerpoint/2010/main" val="37830017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659"/>
            <a:ext cx="8597900" cy="1086253"/>
          </a:xfrm>
        </p:spPr>
        <p:txBody>
          <a:bodyPr/>
          <a:lstStyle/>
          <a:p>
            <a:pPr rtl="0"/>
            <a:r>
              <a:rPr lang="mk" sz="3400" b="1" i="0" u="none"/>
              <a:t>Наложување на провајдерите на услуги да обелоденат делумни податоци од сообраќајот</a:t>
            </a:r>
            <a:endParaRPr lang="mk" sz="3400" b="1" dirty="0"/>
          </a:p>
        </p:txBody>
      </p:sp>
      <p:sp>
        <p:nvSpPr>
          <p:cNvPr id="3" name="Content Placeholder 2"/>
          <p:cNvSpPr>
            <a:spLocks noGrp="1"/>
          </p:cNvSpPr>
          <p:nvPr>
            <p:ph idx="1"/>
          </p:nvPr>
        </p:nvSpPr>
        <p:spPr>
          <a:xfrm>
            <a:off x="441434" y="1891430"/>
            <a:ext cx="8229600" cy="4346532"/>
          </a:xfrm>
        </p:spPr>
        <p:txBody>
          <a:bodyPr>
            <a:normAutofit fontScale="92500" lnSpcReduction="10000"/>
          </a:bodyPr>
          <a:lstStyle/>
          <a:p>
            <a:pPr algn="just" rtl="0"/>
            <a:r>
              <a:rPr lang="mk" b="0" i="0" u="none"/>
              <a:t>Овластувањата им даваат мандат на провајдерите на услуги да соработуваат со службите за спроведување на законот така што:</a:t>
            </a:r>
          </a:p>
          <a:p>
            <a:pPr lvl="1" algn="just" rtl="0"/>
            <a:r>
              <a:rPr lang="mk" b="0" i="0" u="none"/>
              <a:t>Експедитивно ќе ги зачувуваат складираните податоци за сообраќајот од минатите комуникации </a:t>
            </a:r>
          </a:p>
          <a:p>
            <a:pPr lvl="1" algn="just" rtl="0"/>
            <a:r>
              <a:rPr lang="mk" b="0" i="0" u="none"/>
              <a:t>Делумно ќе обелоденат податоци од сообраќајот за да идентификуваат други провајдери на услуги што се инволвирани во пренос на определени комуникации </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25</a:t>
            </a:fld>
            <a:endParaRPr lang="mk" dirty="0"/>
          </a:p>
        </p:txBody>
      </p:sp>
    </p:spTree>
    <p:extLst>
      <p:ext uri="{BB962C8B-B14F-4D97-AF65-F5344CB8AC3E}">
        <p14:creationId xmlns:p14="http://schemas.microsoft.com/office/powerpoint/2010/main" val="41919942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Наложување на провајдерите на услуги да обелоденат делумни податоци од сообраќајот</a:t>
            </a:r>
          </a:p>
        </p:txBody>
      </p:sp>
      <p:sp>
        <p:nvSpPr>
          <p:cNvPr id="3" name="Content Placeholder 2"/>
          <p:cNvSpPr>
            <a:spLocks noGrp="1"/>
          </p:cNvSpPr>
          <p:nvPr>
            <p:ph idx="1"/>
          </p:nvPr>
        </p:nvSpPr>
        <p:spPr>
          <a:xfrm>
            <a:off x="457200" y="2079321"/>
            <a:ext cx="8229600" cy="4046842"/>
          </a:xfrm>
        </p:spPr>
        <p:txBody>
          <a:bodyPr>
            <a:normAutofit fontScale="85000" lnSpcReduction="20000"/>
          </a:bodyPr>
          <a:lstStyle/>
          <a:p>
            <a:pPr algn="just" rtl="0"/>
            <a:r>
              <a:rPr lang="mk" b="1" i="0" u="none"/>
              <a:t>Со еден налог</a:t>
            </a:r>
            <a:r>
              <a:rPr lang="mk" b="0" i="0" u="none"/>
              <a:t> може да се обврзат </a:t>
            </a:r>
            <a:r>
              <a:rPr lang="mk" b="1" i="0" u="none"/>
              <a:t>различни провајдери на услуги</a:t>
            </a:r>
            <a:r>
              <a:rPr lang="mk" b="0" i="0" u="none"/>
              <a:t> што се инволвирани во пренос на комуникација, </a:t>
            </a:r>
            <a:r>
              <a:rPr lang="mk" b="1" i="0" u="sng"/>
              <a:t>дури иако тие не се идентификувани во времето на налогот</a:t>
            </a:r>
          </a:p>
          <a:p>
            <a:pPr algn="just" rtl="0"/>
            <a:r>
              <a:rPr lang="mk" b="0" i="0" u="none"/>
              <a:t>Налогот може да им биде </a:t>
            </a:r>
            <a:r>
              <a:rPr lang="mk" b="1" i="0" u="sng"/>
              <a:t>врачен последователно на провајдерите на услуги,</a:t>
            </a:r>
            <a:r>
              <a:rPr lang="mk" b="1" i="0" u="none"/>
              <a:t> </a:t>
            </a:r>
            <a:r>
              <a:rPr lang="mk" b="0" i="0" u="none"/>
              <a:t>како што се открива нивниот идентитет</a:t>
            </a:r>
          </a:p>
          <a:p>
            <a:pPr algn="just" rtl="0"/>
            <a:r>
              <a:rPr lang="mk" b="0" i="0" u="none"/>
              <a:t>За наредбата може да биде потребно секој приватен провајдер на услуги </a:t>
            </a:r>
            <a:r>
              <a:rPr lang="mk" b="1" i="0" u="sng"/>
              <a:t>да обелодени доволно информации за да се идентификуваат другите провајдери на услуги</a:t>
            </a:r>
            <a:r>
              <a:rPr lang="mk" b="0" i="0" u="none"/>
              <a:t> што се инволвирани</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26</a:t>
            </a:fld>
            <a:endParaRPr lang="mk" dirty="0"/>
          </a:p>
        </p:txBody>
      </p:sp>
    </p:spTree>
    <p:extLst>
      <p:ext uri="{BB962C8B-B14F-4D97-AF65-F5344CB8AC3E}">
        <p14:creationId xmlns:p14="http://schemas.microsoft.com/office/powerpoint/2010/main" val="17701980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pPr rtl="0"/>
            <a:r>
              <a:rPr lang="mk" sz="3400" b="1" i="0" u="none"/>
              <a:t>Налози за доставување податоци</a:t>
            </a:r>
            <a:endParaRPr lang="mk" sz="3400" b="1" dirty="0"/>
          </a:p>
        </p:txBody>
      </p:sp>
      <p:sp>
        <p:nvSpPr>
          <p:cNvPr id="3" name="Content Placeholder 2"/>
          <p:cNvSpPr>
            <a:spLocks noGrp="1"/>
          </p:cNvSpPr>
          <p:nvPr>
            <p:ph idx="1"/>
          </p:nvPr>
        </p:nvSpPr>
        <p:spPr>
          <a:xfrm>
            <a:off x="457200" y="1164920"/>
            <a:ext cx="8229600" cy="5191429"/>
          </a:xfrm>
        </p:spPr>
        <p:txBody>
          <a:bodyPr>
            <a:normAutofit/>
          </a:bodyPr>
          <a:lstStyle/>
          <a:p>
            <a:pPr marL="0" indent="0" algn="just" rtl="0">
              <a:buNone/>
            </a:pPr>
            <a:r>
              <a:rPr lang="mk" b="0" i="0" u="none"/>
              <a:t>[инструкторот да вметне соодветни одредби од домашното право]</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27</a:t>
            </a:fld>
            <a:endParaRPr lang="mk" dirty="0"/>
          </a:p>
        </p:txBody>
      </p:sp>
    </p:spTree>
    <p:extLst>
      <p:ext uri="{BB962C8B-B14F-4D97-AF65-F5344CB8AC3E}">
        <p14:creationId xmlns:p14="http://schemas.microsoft.com/office/powerpoint/2010/main" val="14368870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pPr rtl="0"/>
            <a:r>
              <a:rPr lang="mk" sz="3400" b="1" i="0" u="none"/>
              <a:t>Наложување до провајдерите на услуги да дадат податоци</a:t>
            </a:r>
            <a:endParaRPr lang="mk" sz="3400" b="1" dirty="0"/>
          </a:p>
        </p:txBody>
      </p:sp>
      <p:sp>
        <p:nvSpPr>
          <p:cNvPr id="3" name="Content Placeholder 2"/>
          <p:cNvSpPr>
            <a:spLocks noGrp="1"/>
          </p:cNvSpPr>
          <p:nvPr>
            <p:ph idx="1"/>
          </p:nvPr>
        </p:nvSpPr>
        <p:spPr>
          <a:xfrm>
            <a:off x="457200" y="1578279"/>
            <a:ext cx="8229600" cy="4379608"/>
          </a:xfrm>
        </p:spPr>
        <p:txBody>
          <a:bodyPr>
            <a:normAutofit fontScale="77500" lnSpcReduction="20000"/>
          </a:bodyPr>
          <a:lstStyle/>
          <a:p>
            <a:pPr algn="just" rtl="0"/>
            <a:r>
              <a:rPr lang="mk" b="0" i="0" u="none"/>
              <a:t>Помалку интрузивно од пребарување и запленување на податоци</a:t>
            </a:r>
          </a:p>
          <a:p>
            <a:pPr algn="just" rtl="0"/>
            <a:endParaRPr lang="mk" dirty="0"/>
          </a:p>
          <a:p>
            <a:pPr algn="just" rtl="0"/>
            <a:r>
              <a:rPr lang="mk" b="0" i="0" u="none"/>
              <a:t>Помалку макотрпно од пребарување и запленување на податоци</a:t>
            </a:r>
          </a:p>
          <a:p>
            <a:pPr algn="just" rtl="0"/>
            <a:endParaRPr lang="mk" dirty="0"/>
          </a:p>
          <a:p>
            <a:pPr algn="just" rtl="0"/>
            <a:r>
              <a:rPr lang="mk" b="0" i="0" u="none"/>
              <a:t>Го овластува надлежниот орган да наложи давање податоци што ги поседува или се под контрола на провајдерот на услуги</a:t>
            </a:r>
          </a:p>
          <a:p>
            <a:pPr algn="just" rtl="0"/>
            <a:endParaRPr lang="mk" dirty="0"/>
          </a:p>
          <a:p>
            <a:pPr algn="just" rtl="0"/>
            <a:r>
              <a:rPr lang="mk" b="0" i="0" u="none"/>
              <a:t>Не создава генерална обврска за задржување на податоци</a:t>
            </a:r>
          </a:p>
          <a:p>
            <a:pPr algn="just" rtl="0"/>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28</a:t>
            </a:fld>
            <a:endParaRPr lang="mk" dirty="0"/>
          </a:p>
        </p:txBody>
      </p:sp>
    </p:spTree>
    <p:extLst>
      <p:ext uri="{BB962C8B-B14F-4D97-AF65-F5344CB8AC3E}">
        <p14:creationId xmlns:p14="http://schemas.microsoft.com/office/powerpoint/2010/main" val="15509178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pPr rtl="0"/>
            <a:r>
              <a:rPr lang="mk" sz="3400" b="1" i="0" u="none"/>
              <a:t>Наложување до провајдерите на услуги да дадат податоци</a:t>
            </a:r>
          </a:p>
        </p:txBody>
      </p:sp>
      <p:sp>
        <p:nvSpPr>
          <p:cNvPr id="3" name="Content Placeholder 2"/>
          <p:cNvSpPr>
            <a:spLocks noGrp="1"/>
          </p:cNvSpPr>
          <p:nvPr>
            <p:ph idx="1"/>
          </p:nvPr>
        </p:nvSpPr>
        <p:spPr>
          <a:xfrm>
            <a:off x="457200" y="1327759"/>
            <a:ext cx="8229600" cy="5047640"/>
          </a:xfrm>
        </p:spPr>
        <p:txBody>
          <a:bodyPr>
            <a:normAutofit fontScale="70000" lnSpcReduction="20000"/>
          </a:bodyPr>
          <a:lstStyle/>
          <a:p>
            <a:pPr algn="just" rtl="0">
              <a:lnSpc>
                <a:spcPct val="110000"/>
              </a:lnSpc>
              <a:spcBef>
                <a:spcPts val="600"/>
              </a:spcBef>
              <a:spcAft>
                <a:spcPts val="1200"/>
              </a:spcAft>
            </a:pPr>
            <a:r>
              <a:rPr lang="mk" b="0" i="0" u="none"/>
              <a:t>Налогот може да се даде за контактни податоци, податоци за сообраќајот или за информации за претплатникот</a:t>
            </a:r>
          </a:p>
          <a:p>
            <a:pPr algn="just" rtl="0">
              <a:lnSpc>
                <a:spcPct val="110000"/>
              </a:lnSpc>
              <a:spcBef>
                <a:spcPts val="600"/>
              </a:spcBef>
              <a:spcAft>
                <a:spcPts val="1200"/>
              </a:spcAft>
            </a:pPr>
            <a:r>
              <a:rPr lang="mk" b="0" i="0" u="none"/>
              <a:t>Налогот може да им се даде само на лица или на провајдери на услуги што имаат контрола или поседуваат податоци </a:t>
            </a:r>
          </a:p>
          <a:p>
            <a:pPr algn="just" rtl="0">
              <a:lnSpc>
                <a:spcPct val="110000"/>
              </a:lnSpc>
              <a:spcBef>
                <a:spcPts val="600"/>
              </a:spcBef>
              <a:spcAft>
                <a:spcPts val="1200"/>
              </a:spcAft>
            </a:pPr>
            <a:r>
              <a:rPr lang="mk" b="0" i="0" u="none"/>
              <a:t>Во налогот треба да се наведе дали од приватниот провајдер на услуга се бара да го држи налогот во тајност </a:t>
            </a:r>
            <a:endParaRPr lang="mk" dirty="0"/>
          </a:p>
          <a:p>
            <a:pPr algn="just" rtl="0">
              <a:lnSpc>
                <a:spcPct val="110000"/>
              </a:lnSpc>
              <a:spcBef>
                <a:spcPts val="600"/>
              </a:spcBef>
              <a:spcAft>
                <a:spcPts val="1200"/>
              </a:spcAft>
            </a:pPr>
            <a:r>
              <a:rPr lang="mk" b="0" i="0" u="none"/>
              <a:t>Во налогот треба да се наведе како провајдерот на услуги треба да ги даде податоците (на пример, уред за складирање/отпечатени примероци итн.)</a:t>
            </a:r>
          </a:p>
          <a:p>
            <a:pPr algn="just" rtl="0">
              <a:lnSpc>
                <a:spcPct val="110000"/>
              </a:lnSpc>
              <a:spcBef>
                <a:spcPts val="600"/>
              </a:spcBef>
              <a:spcAft>
                <a:spcPts val="1200"/>
              </a:spcAft>
            </a:pPr>
            <a:r>
              <a:rPr lang="mk" b="0" i="0" u="none"/>
              <a:t>Налогот мора да се однесува на специфични информации за претплатникот (на пример, налог за давање на адресата на клиентот по доставувањето на името на клиентот)</a:t>
            </a:r>
            <a:endParaRPr lang="mk" dirty="0"/>
          </a:p>
          <a:p>
            <a:pPr algn="just" rtl="0">
              <a:lnSpc>
                <a:spcPct val="110000"/>
              </a:lnSpc>
              <a:spcBef>
                <a:spcPts val="600"/>
              </a:spcBef>
              <a:spcAft>
                <a:spcPts val="1200"/>
              </a:spcAft>
            </a:pPr>
            <a:endParaRPr lang="mk" dirty="0" smtClean="0"/>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29</a:t>
            </a:fld>
            <a:endParaRPr lang="mk" dirty="0"/>
          </a:p>
        </p:txBody>
      </p:sp>
    </p:spTree>
    <p:extLst>
      <p:ext uri="{BB962C8B-B14F-4D97-AF65-F5344CB8AC3E}">
        <p14:creationId xmlns:p14="http://schemas.microsoft.com/office/powerpoint/2010/main" val="818506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pPr rtl="0"/>
            <a:r>
              <a:rPr lang="mk" sz="3400" b="1" i="0" u="none"/>
              <a:t>Агенда</a:t>
            </a:r>
            <a:endParaRPr lang="mk" sz="3400" b="1" dirty="0"/>
          </a:p>
        </p:txBody>
      </p:sp>
      <p:sp>
        <p:nvSpPr>
          <p:cNvPr id="3" name="Content Placeholder 2"/>
          <p:cNvSpPr>
            <a:spLocks noGrp="1"/>
          </p:cNvSpPr>
          <p:nvPr>
            <p:ph idx="1"/>
          </p:nvPr>
        </p:nvSpPr>
        <p:spPr>
          <a:xfrm>
            <a:off x="457200" y="706570"/>
            <a:ext cx="7772400" cy="5860917"/>
          </a:xfrm>
        </p:spPr>
        <p:txBody>
          <a:bodyPr>
            <a:noAutofit/>
          </a:bodyPr>
          <a:lstStyle/>
          <a:p>
            <a:pPr algn="l" rtl="0">
              <a:buFont typeface="Arial"/>
              <a:buChar char="•"/>
            </a:pPr>
            <a:r>
              <a:rPr lang="mk" sz="2000" b="1" i="0" u="none" dirty="0"/>
              <a:t>Трет дел – Пристап до податоци што се наоѓаат кај мултинационалните провајдери на услуги</a:t>
            </a:r>
          </a:p>
          <a:p>
            <a:pPr lvl="1" algn="l" rtl="0"/>
            <a:r>
              <a:rPr lang="mk" sz="1800" b="0" i="0" u="none" dirty="0"/>
              <a:t>Задолжителна соработка</a:t>
            </a:r>
          </a:p>
          <a:p>
            <a:pPr lvl="2" algn="l" rtl="0"/>
            <a:r>
              <a:rPr lang="mk" sz="1600" b="0" i="0" u="none" dirty="0"/>
              <a:t>Експедитивно зачувување на складирани компјутерски податоци</a:t>
            </a:r>
          </a:p>
          <a:p>
            <a:pPr lvl="2" algn="l" rtl="0"/>
            <a:r>
              <a:rPr lang="mk" sz="1600" b="0" i="0" u="none" dirty="0"/>
              <a:t>Експедитивно обелоденување на складираните податоци за сообраќајот</a:t>
            </a:r>
          </a:p>
          <a:p>
            <a:pPr lvl="2" algn="l" rtl="0"/>
            <a:r>
              <a:rPr lang="mk" sz="1600" b="0" i="0" u="none" dirty="0"/>
              <a:t>Меѓусебна помош во однос на пристапот до складирани податоци</a:t>
            </a:r>
          </a:p>
          <a:p>
            <a:pPr lvl="2" algn="l" rtl="0"/>
            <a:r>
              <a:rPr lang="mk" sz="1600" b="0" i="0" u="none" dirty="0"/>
              <a:t>Меѓусебна помош во однос на собирање податоци за сообраќајот во реално време</a:t>
            </a:r>
          </a:p>
          <a:p>
            <a:pPr lvl="2" algn="l" rtl="0"/>
            <a:r>
              <a:rPr lang="mk" sz="1600" b="0" i="0" u="none" dirty="0"/>
              <a:t>Меѓусебна помош во однос на пресретнувањето содржински податоци</a:t>
            </a:r>
          </a:p>
          <a:p>
            <a:pPr lvl="1" algn="l" rtl="0"/>
            <a:r>
              <a:rPr lang="mk" sz="1800" b="0" i="0" u="none" dirty="0"/>
              <a:t>Доброволна соработка со законски мандат</a:t>
            </a:r>
          </a:p>
          <a:p>
            <a:pPr lvl="2" algn="l" rtl="0"/>
            <a:r>
              <a:rPr lang="mk" sz="1600" b="0" i="0" u="none" dirty="0"/>
              <a:t>Налог за доставување</a:t>
            </a:r>
          </a:p>
          <a:p>
            <a:pPr lvl="2" algn="l" rtl="0"/>
            <a:r>
              <a:rPr lang="mk" sz="1600" b="0" i="0" u="none" dirty="0"/>
              <a:t>Прекуграничен пристап до складираните компјутерски податоци со согласност или кога се јавно достапни</a:t>
            </a:r>
          </a:p>
          <a:p>
            <a:pPr lvl="1" algn="l" rtl="0"/>
            <a:r>
              <a:rPr lang="mk" sz="1800" b="0" i="0" u="none" dirty="0"/>
              <a:t>Доброволна соработка без законски мандат</a:t>
            </a:r>
          </a:p>
          <a:p>
            <a:pPr lvl="2" algn="l" rtl="0"/>
            <a:r>
              <a:rPr lang="mk" sz="1600" b="0" i="0" u="none" dirty="0"/>
              <a:t>Директна соработка со мултинационалните провајдери на услуги</a:t>
            </a:r>
          </a:p>
          <a:p>
            <a:pPr lvl="1" algn="l" rtl="0"/>
            <a:r>
              <a:rPr lang="mk" sz="1800" b="0" i="0" u="none" dirty="0"/>
              <a:t>Пристап до податоци што се чуваат во облак </a:t>
            </a:r>
          </a:p>
          <a:p>
            <a:pPr lvl="1" algn="l" rtl="0"/>
            <a:r>
              <a:rPr lang="mk" sz="1800" b="0" i="0" u="none" dirty="0"/>
              <a:t>Аспекти на соработката директно со мултинационални провајдери на услуги</a:t>
            </a:r>
          </a:p>
          <a:p>
            <a:pPr algn="l" rtl="0">
              <a:buFont typeface="Arial"/>
              <a:buChar char="•"/>
            </a:pPr>
            <a:r>
              <a:rPr lang="mk" sz="2000" b="1" i="0" u="none" dirty="0"/>
              <a:t>Четврти дел – Студии на случај </a:t>
            </a:r>
          </a:p>
          <a:p>
            <a:pPr algn="l" rtl="0">
              <a:buFont typeface="Arial"/>
              <a:buChar char="•"/>
            </a:pPr>
            <a:r>
              <a:rPr lang="mk" sz="2000" b="1" i="0" u="none" dirty="0"/>
              <a:t>Петти дел – Преглед</a:t>
            </a:r>
            <a:r>
              <a:rPr lang="mk" sz="2000" b="0" i="0" u="none" dirty="0"/>
              <a:t> </a:t>
            </a:r>
          </a:p>
        </p:txBody>
      </p:sp>
      <p:sp>
        <p:nvSpPr>
          <p:cNvPr id="4" name="Slide Number Placeholder 3"/>
          <p:cNvSpPr>
            <a:spLocks noGrp="1"/>
          </p:cNvSpPr>
          <p:nvPr>
            <p:ph type="sldNum" sz="quarter" idx="12"/>
          </p:nvPr>
        </p:nvSpPr>
        <p:spPr/>
        <p:txBody>
          <a:bodyPr/>
          <a:lstStyle/>
          <a:p>
            <a:pPr algn="r" rtl="0"/>
            <a:fld id="{CBD56858-EB0B-D04D-B23C-7A827FD60C9F}" type="slidenum">
              <a:rPr/>
              <a:pPr/>
              <a:t>3</a:t>
            </a:fld>
            <a:endParaRPr lang="mk" dirty="0"/>
          </a:p>
        </p:txBody>
      </p:sp>
    </p:spTree>
    <p:extLst>
      <p:ext uri="{BB962C8B-B14F-4D97-AF65-F5344CB8AC3E}">
        <p14:creationId xmlns:p14="http://schemas.microsoft.com/office/powerpoint/2010/main" val="7507254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pPr rtl="0"/>
            <a:r>
              <a:rPr lang="mk" sz="3400" b="1" i="0" u="none"/>
              <a:t>Собирање податоци за сообраќајот во реално време</a:t>
            </a:r>
            <a:endParaRPr lang="mk" sz="3400" b="1" dirty="0"/>
          </a:p>
        </p:txBody>
      </p:sp>
      <p:sp>
        <p:nvSpPr>
          <p:cNvPr id="3" name="Content Placeholder 2"/>
          <p:cNvSpPr>
            <a:spLocks noGrp="1"/>
          </p:cNvSpPr>
          <p:nvPr>
            <p:ph idx="1"/>
          </p:nvPr>
        </p:nvSpPr>
        <p:spPr>
          <a:xfrm>
            <a:off x="457200" y="1417638"/>
            <a:ext cx="8229600" cy="4627562"/>
          </a:xfrm>
        </p:spPr>
        <p:txBody>
          <a:bodyPr>
            <a:normAutofit/>
          </a:bodyPr>
          <a:lstStyle/>
          <a:p>
            <a:pPr marL="0" indent="0" algn="just" rtl="0">
              <a:buNone/>
            </a:pPr>
            <a:r>
              <a:rPr lang="mk" b="0" i="0" u="none"/>
              <a:t>[инструкторот да вметне соодветни одредби од домашното право]</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30</a:t>
            </a:fld>
            <a:endParaRPr lang="mk" dirty="0"/>
          </a:p>
        </p:txBody>
      </p:sp>
    </p:spTree>
    <p:extLst>
      <p:ext uri="{BB962C8B-B14F-4D97-AF65-F5344CB8AC3E}">
        <p14:creationId xmlns:p14="http://schemas.microsoft.com/office/powerpoint/2010/main" val="2453517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pPr rtl="0"/>
            <a:r>
              <a:rPr lang="mk" sz="3400" b="1" i="0" u="none"/>
              <a:t>Наложување на провајдерите на услуги да собираат податоци за сообраќајот во реално време</a:t>
            </a:r>
            <a:r>
              <a:rPr lang="mk" sz="3400" b="1" dirty="0" smtClean="0"/>
              <a:t/>
            </a:r>
            <a:br>
              <a:rPr lang="mk" sz="3400" b="1" dirty="0" smtClean="0"/>
            </a:br>
            <a:endParaRPr lang="mk" sz="3400" b="1" dirty="0"/>
          </a:p>
        </p:txBody>
      </p:sp>
      <p:sp>
        <p:nvSpPr>
          <p:cNvPr id="3" name="Content Placeholder 2"/>
          <p:cNvSpPr>
            <a:spLocks noGrp="1"/>
          </p:cNvSpPr>
          <p:nvPr>
            <p:ph idx="1"/>
          </p:nvPr>
        </p:nvSpPr>
        <p:spPr>
          <a:xfrm>
            <a:off x="457200" y="1954060"/>
            <a:ext cx="8229600" cy="4091140"/>
          </a:xfrm>
        </p:spPr>
        <p:txBody>
          <a:bodyPr>
            <a:normAutofit fontScale="92500" lnSpcReduction="10000"/>
          </a:bodyPr>
          <a:lstStyle/>
          <a:p>
            <a:pPr algn="just" rtl="0">
              <a:spcBef>
                <a:spcPts val="600"/>
              </a:spcBef>
              <a:spcAft>
                <a:spcPts val="1200"/>
              </a:spcAft>
            </a:pPr>
            <a:r>
              <a:rPr lang="mk" b="0" i="0" u="none"/>
              <a:t>На провајдерите на услуги може да им биде наложено да собираат податоци за сообраќајот во времето на комуникацијата (реално време)</a:t>
            </a:r>
          </a:p>
          <a:p>
            <a:pPr algn="just" rtl="0">
              <a:spcBef>
                <a:spcPts val="600"/>
              </a:spcBef>
              <a:spcAft>
                <a:spcPts val="1200"/>
              </a:spcAft>
            </a:pPr>
            <a:r>
              <a:rPr lang="mk" b="0" i="0" u="none"/>
              <a:t>Помалку инвазивно од пресретнување на содржински податоци</a:t>
            </a:r>
          </a:p>
          <a:p>
            <a:pPr algn="just" rtl="0">
              <a:spcBef>
                <a:spcPts val="600"/>
              </a:spcBef>
              <a:spcAft>
                <a:spcPts val="1200"/>
              </a:spcAft>
            </a:pPr>
            <a:r>
              <a:rPr lang="mk" b="0" i="0" u="none"/>
              <a:t>Овластувањето може да биде ограничено со домашното право на одредени видови дела</a:t>
            </a:r>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31</a:t>
            </a:fld>
            <a:endParaRPr lang="mk" dirty="0"/>
          </a:p>
        </p:txBody>
      </p:sp>
    </p:spTree>
    <p:extLst>
      <p:ext uri="{BB962C8B-B14F-4D97-AF65-F5344CB8AC3E}">
        <p14:creationId xmlns:p14="http://schemas.microsoft.com/office/powerpoint/2010/main" val="10576604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29917"/>
            <a:ext cx="8534400" cy="1143000"/>
          </a:xfrm>
        </p:spPr>
        <p:txBody>
          <a:bodyPr/>
          <a:lstStyle/>
          <a:p>
            <a:pPr rtl="0"/>
            <a:r>
              <a:rPr lang="mk" sz="3400" b="1" i="0" u="none"/>
              <a:t>Наложување на провајдерите на услуги да собираат податоци за сообраќајот во реално време</a:t>
            </a:r>
          </a:p>
        </p:txBody>
      </p:sp>
      <p:sp>
        <p:nvSpPr>
          <p:cNvPr id="3" name="Content Placeholder 2"/>
          <p:cNvSpPr>
            <a:spLocks noGrp="1"/>
          </p:cNvSpPr>
          <p:nvPr>
            <p:ph idx="1"/>
          </p:nvPr>
        </p:nvSpPr>
        <p:spPr>
          <a:xfrm>
            <a:off x="482600" y="1816274"/>
            <a:ext cx="8229600" cy="4421688"/>
          </a:xfrm>
        </p:spPr>
        <p:txBody>
          <a:bodyPr>
            <a:normAutofit/>
          </a:bodyPr>
          <a:lstStyle/>
          <a:p>
            <a:pPr algn="just" rtl="0">
              <a:spcBef>
                <a:spcPts val="600"/>
              </a:spcBef>
              <a:spcAft>
                <a:spcPts val="1200"/>
              </a:spcAft>
            </a:pPr>
            <a:r>
              <a:rPr lang="mk" sz="2800" b="0" i="0" u="none"/>
              <a:t>Налогот мора да се однесува на податоците за сообраќајот поврзани со специфични комуникации</a:t>
            </a:r>
          </a:p>
          <a:p>
            <a:pPr algn="just" rtl="0">
              <a:spcBef>
                <a:spcPts val="600"/>
              </a:spcBef>
              <a:spcAft>
                <a:spcPts val="1200"/>
              </a:spcAft>
            </a:pPr>
            <a:r>
              <a:rPr lang="mk" sz="2800" b="0" i="0" u="none"/>
              <a:t>Налогот може да го принуди провајдерот на услуги да собере/евидентира такви податоци или да им помогне на органите да соберат/евидентираат такви податоци</a:t>
            </a:r>
          </a:p>
          <a:p>
            <a:pPr algn="just" rtl="0">
              <a:spcBef>
                <a:spcPts val="600"/>
              </a:spcBef>
              <a:spcAft>
                <a:spcPts val="1200"/>
              </a:spcAft>
            </a:pPr>
            <a:r>
              <a:rPr lang="mk" sz="2800" b="0" i="0" u="none"/>
              <a:t>Налогот не смее да ги надминува техничките капацитети на провајдерите на услуги </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32</a:t>
            </a:fld>
            <a:endParaRPr lang="mk" dirty="0"/>
          </a:p>
        </p:txBody>
      </p:sp>
    </p:spTree>
    <p:extLst>
      <p:ext uri="{BB962C8B-B14F-4D97-AF65-F5344CB8AC3E}">
        <p14:creationId xmlns:p14="http://schemas.microsoft.com/office/powerpoint/2010/main" val="4100928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pPr rtl="0"/>
            <a:r>
              <a:rPr lang="mk" sz="3400" b="1" i="0" u="none"/>
              <a:t>Наложување на провајдерите на услуги да собираат податоци за сообраќајот во реално време</a:t>
            </a:r>
          </a:p>
        </p:txBody>
      </p:sp>
      <p:sp>
        <p:nvSpPr>
          <p:cNvPr id="3" name="Content Placeholder 2"/>
          <p:cNvSpPr>
            <a:spLocks noGrp="1"/>
          </p:cNvSpPr>
          <p:nvPr>
            <p:ph idx="1"/>
          </p:nvPr>
        </p:nvSpPr>
        <p:spPr>
          <a:xfrm>
            <a:off x="482600" y="1665962"/>
            <a:ext cx="8229600" cy="4690388"/>
          </a:xfrm>
        </p:spPr>
        <p:txBody>
          <a:bodyPr>
            <a:noAutofit/>
          </a:bodyPr>
          <a:lstStyle/>
          <a:p>
            <a:pPr algn="just" rtl="0">
              <a:lnSpc>
                <a:spcPct val="110000"/>
              </a:lnSpc>
              <a:spcBef>
                <a:spcPts val="600"/>
              </a:spcBef>
              <a:spcAft>
                <a:spcPts val="1200"/>
              </a:spcAft>
            </a:pPr>
            <a:r>
              <a:rPr lang="mk" sz="2400" b="0" i="0" u="none" dirty="0"/>
              <a:t>Налогот може да се прошири на провајдери на услуги со седиште надвор од територијата ако имаат инфраструктура во рамките на територијата, со која може да се собираат податоци</a:t>
            </a:r>
          </a:p>
          <a:p>
            <a:pPr algn="just" rtl="0">
              <a:lnSpc>
                <a:spcPct val="110000"/>
              </a:lnSpc>
              <a:spcBef>
                <a:spcPts val="600"/>
              </a:spcBef>
              <a:spcAft>
                <a:spcPts val="1200"/>
              </a:spcAft>
            </a:pPr>
            <a:r>
              <a:rPr lang="mk" sz="2400" b="0" i="0" u="none" dirty="0"/>
              <a:t>Во налогот мора да се побара од провајдерот на услуги (вклучително и неговите вработени) да ја зачува </a:t>
            </a:r>
            <a:r>
              <a:rPr lang="mk" sz="2400" b="0" i="0" u="none" dirty="0" smtClean="0"/>
              <a:t>тајноста </a:t>
            </a:r>
            <a:endParaRPr lang="mk" sz="2400" b="0" i="0" u="none" dirty="0"/>
          </a:p>
          <a:p>
            <a:pPr algn="just" rtl="0">
              <a:lnSpc>
                <a:spcPct val="110000"/>
              </a:lnSpc>
              <a:spcBef>
                <a:spcPts val="600"/>
              </a:spcBef>
              <a:spcAft>
                <a:spcPts val="1200"/>
              </a:spcAft>
            </a:pPr>
            <a:r>
              <a:rPr lang="mk" sz="2400" b="0" i="0" u="none" dirty="0"/>
              <a:t>Во налогот треба да се наведе дека провајдерот на услуги е ослободен од неговите обврски (ако ги има) да ги известува претплатниците за спроведување мерки за собирање податоци за сообраќајот во реално време</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33</a:t>
            </a:fld>
            <a:endParaRPr lang="mk" dirty="0"/>
          </a:p>
        </p:txBody>
      </p:sp>
    </p:spTree>
    <p:extLst>
      <p:ext uri="{BB962C8B-B14F-4D97-AF65-F5344CB8AC3E}">
        <p14:creationId xmlns:p14="http://schemas.microsoft.com/office/powerpoint/2010/main" val="29451466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Пресретнување на содржински податоци</a:t>
            </a:r>
            <a:endParaRPr lang="mk" sz="3400" b="1" dirty="0"/>
          </a:p>
        </p:txBody>
      </p:sp>
      <p:sp>
        <p:nvSpPr>
          <p:cNvPr id="3" name="Content Placeholder 2"/>
          <p:cNvSpPr>
            <a:spLocks noGrp="1"/>
          </p:cNvSpPr>
          <p:nvPr>
            <p:ph idx="1"/>
          </p:nvPr>
        </p:nvSpPr>
        <p:spPr>
          <a:xfrm>
            <a:off x="457200" y="1528176"/>
            <a:ext cx="8229600" cy="4584526"/>
          </a:xfrm>
        </p:spPr>
        <p:txBody>
          <a:bodyPr>
            <a:normAutofit/>
          </a:bodyPr>
          <a:lstStyle/>
          <a:p>
            <a:pPr marL="0" indent="0" algn="just" rtl="0">
              <a:buNone/>
            </a:pPr>
            <a:r>
              <a:rPr lang="mk" b="0" i="0" u="none"/>
              <a:t>[инструкторот да вметне соодветни одредби од домашното право]</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34</a:t>
            </a:fld>
            <a:endParaRPr lang="mk" dirty="0"/>
          </a:p>
        </p:txBody>
      </p:sp>
    </p:spTree>
    <p:extLst>
      <p:ext uri="{BB962C8B-B14F-4D97-AF65-F5344CB8AC3E}">
        <p14:creationId xmlns:p14="http://schemas.microsoft.com/office/powerpoint/2010/main" val="28402980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Наложување на провајдерите на услуги да пресретнат содржински податоци</a:t>
            </a:r>
            <a:endParaRPr lang="mk" sz="3400" b="1" dirty="0"/>
          </a:p>
        </p:txBody>
      </p:sp>
      <p:sp>
        <p:nvSpPr>
          <p:cNvPr id="3" name="Content Placeholder 2"/>
          <p:cNvSpPr>
            <a:spLocks noGrp="1"/>
          </p:cNvSpPr>
          <p:nvPr>
            <p:ph idx="1"/>
          </p:nvPr>
        </p:nvSpPr>
        <p:spPr>
          <a:xfrm>
            <a:off x="457200" y="1866378"/>
            <a:ext cx="8229600" cy="4259785"/>
          </a:xfrm>
        </p:spPr>
        <p:txBody>
          <a:bodyPr/>
          <a:lstStyle/>
          <a:p>
            <a:pPr algn="just" rtl="0"/>
            <a:r>
              <a:rPr lang="mk" b="0" i="0" u="none"/>
              <a:t>Поголем дел се овластувања што се чувствителни за приватноста – според тоа имаат највисоки нивоа на заштитни механизми </a:t>
            </a:r>
          </a:p>
          <a:p>
            <a:pPr algn="just" rtl="0"/>
            <a:endParaRPr lang="mk" dirty="0" smtClean="0"/>
          </a:p>
          <a:p>
            <a:pPr algn="just" rtl="0"/>
            <a:r>
              <a:rPr lang="mk" b="0" i="0" u="none"/>
              <a:t>За пресретнување содржински податоци обично се бара помош од провајдерите на услуги</a:t>
            </a:r>
          </a:p>
          <a:p>
            <a:pPr algn="just" rtl="0"/>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35</a:t>
            </a:fld>
            <a:endParaRPr lang="mk" dirty="0"/>
          </a:p>
        </p:txBody>
      </p:sp>
    </p:spTree>
    <p:extLst>
      <p:ext uri="{BB962C8B-B14F-4D97-AF65-F5344CB8AC3E}">
        <p14:creationId xmlns:p14="http://schemas.microsoft.com/office/powerpoint/2010/main" val="33520825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37786"/>
            <a:ext cx="8534400" cy="1143000"/>
          </a:xfrm>
        </p:spPr>
        <p:txBody>
          <a:bodyPr/>
          <a:lstStyle/>
          <a:p>
            <a:pPr rtl="0"/>
            <a:r>
              <a:rPr lang="mk" sz="3400" b="1" i="0" u="none"/>
              <a:t>Наложување на провајдерите на услуги да пресретнат содржински податоци</a:t>
            </a:r>
          </a:p>
        </p:txBody>
      </p:sp>
      <p:sp>
        <p:nvSpPr>
          <p:cNvPr id="3" name="Content Placeholder 2"/>
          <p:cNvSpPr>
            <a:spLocks noGrp="1"/>
          </p:cNvSpPr>
          <p:nvPr>
            <p:ph idx="1"/>
          </p:nvPr>
        </p:nvSpPr>
        <p:spPr>
          <a:xfrm>
            <a:off x="482600" y="1640910"/>
            <a:ext cx="8229600" cy="4715440"/>
          </a:xfrm>
        </p:spPr>
        <p:txBody>
          <a:bodyPr>
            <a:normAutofit fontScale="85000" lnSpcReduction="10000"/>
          </a:bodyPr>
          <a:lstStyle/>
          <a:p>
            <a:pPr algn="just" rtl="0">
              <a:spcBef>
                <a:spcPts val="600"/>
              </a:spcBef>
              <a:spcAft>
                <a:spcPts val="1200"/>
              </a:spcAft>
            </a:pPr>
            <a:r>
              <a:rPr lang="mk" b="0" i="0" u="none"/>
              <a:t>Налогот мора да се однесува на содржински податоци што се бараат во врска со сериозни кривични дела</a:t>
            </a:r>
          </a:p>
          <a:p>
            <a:pPr algn="just" rtl="0">
              <a:spcBef>
                <a:spcPts val="600"/>
              </a:spcBef>
              <a:spcAft>
                <a:spcPts val="1200"/>
              </a:spcAft>
            </a:pPr>
            <a:r>
              <a:rPr lang="mk" b="0" i="0" u="none"/>
              <a:t>Налогот може да го принуди провајдерот на услуги да пресретне такви податоци или да им помогне на органите да пресретнат такви податоци</a:t>
            </a:r>
          </a:p>
          <a:p>
            <a:pPr algn="just" rtl="0">
              <a:spcBef>
                <a:spcPts val="600"/>
              </a:spcBef>
              <a:spcAft>
                <a:spcPts val="1200"/>
              </a:spcAft>
            </a:pPr>
            <a:r>
              <a:rPr lang="mk" b="0" i="0" u="none"/>
              <a:t>Налогот не смее да ги надминува техничките капацитети на провајдерите на услуги </a:t>
            </a:r>
          </a:p>
          <a:p>
            <a:pPr algn="just" rtl="0">
              <a:spcBef>
                <a:spcPts val="600"/>
              </a:spcBef>
              <a:spcAft>
                <a:spcPts val="1200"/>
              </a:spcAft>
            </a:pPr>
            <a:r>
              <a:rPr lang="mk" b="0" i="0" u="none"/>
              <a:t>Налогот може да се прошири на провајдери на услуги со седиште надвор од територијата.</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36</a:t>
            </a:fld>
            <a:endParaRPr lang="mk" dirty="0"/>
          </a:p>
        </p:txBody>
      </p:sp>
    </p:spTree>
    <p:extLst>
      <p:ext uri="{BB962C8B-B14F-4D97-AF65-F5344CB8AC3E}">
        <p14:creationId xmlns:p14="http://schemas.microsoft.com/office/powerpoint/2010/main" val="38711106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pPr rtl="0"/>
            <a:r>
              <a:rPr lang="mk" sz="3400" b="1" i="0" u="none"/>
              <a:t>Наложување на провајдерите на услуги да пресретнат содржински податоци</a:t>
            </a:r>
          </a:p>
        </p:txBody>
      </p:sp>
      <p:sp>
        <p:nvSpPr>
          <p:cNvPr id="3" name="Content Placeholder 2"/>
          <p:cNvSpPr>
            <a:spLocks noGrp="1"/>
          </p:cNvSpPr>
          <p:nvPr>
            <p:ph idx="1"/>
          </p:nvPr>
        </p:nvSpPr>
        <p:spPr>
          <a:xfrm>
            <a:off x="482600" y="1590805"/>
            <a:ext cx="8229600" cy="4765546"/>
          </a:xfrm>
        </p:spPr>
        <p:txBody>
          <a:bodyPr>
            <a:normAutofit fontScale="77500" lnSpcReduction="20000"/>
          </a:bodyPr>
          <a:lstStyle/>
          <a:p>
            <a:pPr algn="just" rtl="0">
              <a:spcBef>
                <a:spcPts val="600"/>
              </a:spcBef>
              <a:spcAft>
                <a:spcPts val="1200"/>
              </a:spcAft>
            </a:pPr>
            <a:r>
              <a:rPr lang="mk" b="0" i="0" u="none" dirty="0"/>
              <a:t>Наредбата може да се прошири на провајдери на услуги со седиште надвор од територијата ако имаат инфраструктура во рамките на територијата, со која може да се пресретнуваат содржински податоци</a:t>
            </a:r>
          </a:p>
          <a:p>
            <a:pPr algn="just" rtl="0">
              <a:spcBef>
                <a:spcPts val="600"/>
              </a:spcBef>
              <a:spcAft>
                <a:spcPts val="1200"/>
              </a:spcAft>
            </a:pPr>
            <a:r>
              <a:rPr lang="mk" b="0" i="0" u="none" dirty="0"/>
              <a:t>Во налогот мора да се побара од провајдерот на услуги (вклучително и неговите вработени) да ја зачува </a:t>
            </a:r>
            <a:r>
              <a:rPr lang="mk" b="0" i="0" u="none" dirty="0" smtClean="0"/>
              <a:t>тајноста </a:t>
            </a:r>
            <a:endParaRPr lang="mk" b="0" i="0" u="none" dirty="0"/>
          </a:p>
          <a:p>
            <a:pPr algn="just" rtl="0">
              <a:spcBef>
                <a:spcPts val="600"/>
              </a:spcBef>
              <a:spcAft>
                <a:spcPts val="1200"/>
              </a:spcAft>
            </a:pPr>
            <a:r>
              <a:rPr lang="mk" b="0" i="0" u="none" dirty="0"/>
              <a:t>Во налогот треба да се наведе дека провајдерите на услуги се ослободени од нивните обврски (ако ги имаат) да ги известуваат претплатниците за спроведување мерки за пресретнување содржински податоци</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37</a:t>
            </a:fld>
            <a:endParaRPr lang="mk" dirty="0"/>
          </a:p>
        </p:txBody>
      </p:sp>
    </p:spTree>
    <p:extLst>
      <p:ext uri="{BB962C8B-B14F-4D97-AF65-F5344CB8AC3E}">
        <p14:creationId xmlns:p14="http://schemas.microsoft.com/office/powerpoint/2010/main" val="1294632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124"/>
            <a:ext cx="8229600" cy="992875"/>
          </a:xfrm>
        </p:spPr>
        <p:txBody>
          <a:bodyPr/>
          <a:lstStyle/>
          <a:p>
            <a:pPr rtl="0"/>
            <a:r>
              <a:rPr lang="mk" sz="3400" b="1" i="0" u="none"/>
              <a:t>Доброволна соработка со провајдерите на услуги</a:t>
            </a:r>
            <a:endParaRPr lang="mk" sz="3400" b="1" dirty="0"/>
          </a:p>
        </p:txBody>
      </p:sp>
      <p:sp>
        <p:nvSpPr>
          <p:cNvPr id="3" name="Content Placeholder 2"/>
          <p:cNvSpPr>
            <a:spLocks noGrp="1"/>
          </p:cNvSpPr>
          <p:nvPr>
            <p:ph idx="1"/>
          </p:nvPr>
        </p:nvSpPr>
        <p:spPr>
          <a:xfrm>
            <a:off x="457200" y="1741118"/>
            <a:ext cx="8229600" cy="4385045"/>
          </a:xfrm>
        </p:spPr>
        <p:txBody>
          <a:bodyPr/>
          <a:lstStyle/>
          <a:p>
            <a:pPr marL="0" indent="0" algn="just" rtl="0">
              <a:buNone/>
            </a:pPr>
            <a:r>
              <a:rPr lang="mk" b="0" i="0" u="none"/>
              <a:t>[инструкторот вметнува детали за евентуални меморандуми за разбирање или приватно-јавни договори меѓу органите за спроведување на законот и провајдерите на услуги од приватниот сектор и други членови на индустријата, ако има такви]</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38</a:t>
            </a:fld>
            <a:endParaRPr lang="mk" dirty="0"/>
          </a:p>
        </p:txBody>
      </p:sp>
    </p:spTree>
    <p:extLst>
      <p:ext uri="{BB962C8B-B14F-4D97-AF65-F5344CB8AC3E}">
        <p14:creationId xmlns:p14="http://schemas.microsoft.com/office/powerpoint/2010/main" val="16434938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068"/>
            <a:ext cx="8229600" cy="951931"/>
          </a:xfrm>
        </p:spPr>
        <p:txBody>
          <a:bodyPr/>
          <a:lstStyle/>
          <a:p>
            <a:pPr rtl="0"/>
            <a:r>
              <a:rPr lang="mk" sz="3400" b="1" i="0" u="none"/>
              <a:t>Пристап до податоци што се наоѓаат кај домашните провајдери на услуги</a:t>
            </a:r>
            <a:endParaRPr lang="mk" sz="3400" b="1" dirty="0"/>
          </a:p>
        </p:txBody>
      </p:sp>
      <p:sp>
        <p:nvSpPr>
          <p:cNvPr id="3" name="Content Placeholder 2"/>
          <p:cNvSpPr>
            <a:spLocks noGrp="1"/>
          </p:cNvSpPr>
          <p:nvPr>
            <p:ph idx="1"/>
          </p:nvPr>
        </p:nvSpPr>
        <p:spPr>
          <a:xfrm>
            <a:off x="457200" y="1929008"/>
            <a:ext cx="8229600" cy="4197155"/>
          </a:xfrm>
        </p:spPr>
        <p:txBody>
          <a:bodyPr/>
          <a:lstStyle/>
          <a:p>
            <a:pPr algn="just" rtl="0"/>
            <a:r>
              <a:rPr lang="mk" b="0" i="0" u="none"/>
              <a:t>Припадниците на органите за спроведување на законот и судиите може да користат домашни овластувања за </a:t>
            </a:r>
            <a:r>
              <a:rPr lang="mk" b="1" i="0" u="sng"/>
              <a:t>податоците што ги чуваат во облак</a:t>
            </a:r>
            <a:r>
              <a:rPr lang="mk" b="0" i="0" u="none"/>
              <a:t> домашните провајдери на услуги во рамките на јурисдикцијата на нивната територија</a:t>
            </a:r>
          </a:p>
        </p:txBody>
      </p:sp>
      <p:sp>
        <p:nvSpPr>
          <p:cNvPr id="4" name="Slide Number Placeholder 3"/>
          <p:cNvSpPr>
            <a:spLocks noGrp="1"/>
          </p:cNvSpPr>
          <p:nvPr>
            <p:ph type="sldNum" sz="quarter" idx="12"/>
          </p:nvPr>
        </p:nvSpPr>
        <p:spPr/>
        <p:txBody>
          <a:bodyPr/>
          <a:lstStyle/>
          <a:p>
            <a:pPr algn="r" rtl="0"/>
            <a:fld id="{CBD56858-EB0B-D04D-B23C-7A827FD60C9F}" type="slidenum">
              <a:rPr/>
              <a:pPr/>
              <a:t>39</a:t>
            </a:fld>
            <a:endParaRPr lang="mk"/>
          </a:p>
        </p:txBody>
      </p:sp>
    </p:spTree>
    <p:extLst>
      <p:ext uri="{BB962C8B-B14F-4D97-AF65-F5344CB8AC3E}">
        <p14:creationId xmlns:p14="http://schemas.microsoft.com/office/powerpoint/2010/main" val="677843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rtl="0">
              <a:spcBef>
                <a:spcPts val="600"/>
              </a:spcBef>
              <a:spcAft>
                <a:spcPts val="1200"/>
              </a:spcAft>
              <a:buNone/>
            </a:pPr>
            <a:r>
              <a:rPr lang="mk" sz="2400" b="0" i="0" u="none" dirty="0"/>
              <a:t>На крајот од оваа сесија учесниците ќе бидат во можност да:</a:t>
            </a:r>
          </a:p>
          <a:p>
            <a:pPr algn="just" rtl="0">
              <a:spcBef>
                <a:spcPts val="600"/>
              </a:spcBef>
              <a:spcAft>
                <a:spcPts val="1200"/>
              </a:spcAft>
            </a:pPr>
            <a:r>
              <a:rPr lang="mk" sz="2400" b="0" i="0" u="none" dirty="0"/>
              <a:t>Потврдат дека соработката со приватниот сектор е од суштинско значење за борбата против компјутерскиот криминал</a:t>
            </a:r>
          </a:p>
          <a:p>
            <a:pPr algn="just" rtl="0">
              <a:spcBef>
                <a:spcPts val="600"/>
              </a:spcBef>
              <a:spcAft>
                <a:spcPts val="1200"/>
              </a:spcAft>
            </a:pPr>
            <a:r>
              <a:rPr lang="mk" sz="2400" b="0" i="0" u="none" dirty="0"/>
              <a:t>Ги идентификуваат нивоата на соработка со домашната индустрија (задолжителна и доброволна соработка) </a:t>
            </a:r>
          </a:p>
          <a:p>
            <a:pPr algn="just" rtl="0">
              <a:spcBef>
                <a:spcPts val="600"/>
              </a:spcBef>
              <a:spcAft>
                <a:spcPts val="1200"/>
              </a:spcAft>
            </a:pPr>
            <a:r>
              <a:rPr lang="mk" sz="2400" b="0" i="0" u="none" dirty="0"/>
              <a:t>Ги идентификуваат различните алатки во домашното законодавство што овозможуваат задолжителна соработка меѓу агенциите за спроведување на законот и домашната индустрија</a:t>
            </a:r>
          </a:p>
          <a:p>
            <a:pPr algn="just" rtl="0">
              <a:spcBef>
                <a:spcPts val="600"/>
              </a:spcBef>
              <a:spcAft>
                <a:spcPts val="1200"/>
              </a:spcAft>
            </a:pPr>
            <a:r>
              <a:rPr lang="mk" sz="2400" b="0" i="0" u="none" dirty="0"/>
              <a:t>Ги препознаат предизвиците што ги претставуваат податоците што се чуваат во облак во однос на спроведување истраги за компјутерски криминал </a:t>
            </a:r>
          </a:p>
        </p:txBody>
      </p:sp>
      <p:sp>
        <p:nvSpPr>
          <p:cNvPr id="4" name="Title 1"/>
          <p:cNvSpPr>
            <a:spLocks noGrp="1"/>
          </p:cNvSpPr>
          <p:nvPr>
            <p:ph type="title"/>
          </p:nvPr>
        </p:nvSpPr>
        <p:spPr>
          <a:xfrm>
            <a:off x="457200" y="146050"/>
            <a:ext cx="8229600" cy="773266"/>
          </a:xfrm>
        </p:spPr>
        <p:txBody>
          <a:bodyPr/>
          <a:lstStyle/>
          <a:p>
            <a:pPr rtl="0"/>
            <a:r>
              <a:rPr lang="mk" b="1" i="0" u="none"/>
              <a:t>Цели на сесијата </a:t>
            </a:r>
            <a:endParaRPr lang="mk" b="1" dirty="0"/>
          </a:p>
        </p:txBody>
      </p:sp>
      <p:sp>
        <p:nvSpPr>
          <p:cNvPr id="5" name="Slide Number Placeholder 4"/>
          <p:cNvSpPr>
            <a:spLocks noGrp="1"/>
          </p:cNvSpPr>
          <p:nvPr>
            <p:ph type="sldNum" sz="quarter" idx="12"/>
          </p:nvPr>
        </p:nvSpPr>
        <p:spPr/>
        <p:txBody>
          <a:bodyPr/>
          <a:lstStyle/>
          <a:p>
            <a:pPr algn="r" rtl="0"/>
            <a:fld id="{CBD56858-EB0B-D04D-B23C-7A827FD60C9F}" type="slidenum">
              <a:rPr/>
              <a:pPr/>
              <a:t>4</a:t>
            </a:fld>
            <a:endParaRPr lang="mk" dirty="0"/>
          </a:p>
        </p:txBody>
      </p:sp>
    </p:spTree>
    <p:extLst>
      <p:ext uri="{BB962C8B-B14F-4D97-AF65-F5344CB8AC3E}">
        <p14:creationId xmlns:p14="http://schemas.microsoft.com/office/powerpoint/2010/main" val="8870153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mk" sz="5400" b="0" i="0" u="none"/>
              <a:t>Прашања</a:t>
            </a:r>
            <a:endParaRPr lang="mk"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40</a:t>
            </a:fld>
            <a:endParaRPr lang="mk"/>
          </a:p>
        </p:txBody>
      </p:sp>
    </p:spTree>
    <p:extLst>
      <p:ext uri="{BB962C8B-B14F-4D97-AF65-F5344CB8AC3E}">
        <p14:creationId xmlns:p14="http://schemas.microsoft.com/office/powerpoint/2010/main" val="23208063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6221"/>
            <a:ext cx="8229600" cy="1899004"/>
          </a:xfrm>
        </p:spPr>
        <p:txBody>
          <a:bodyPr/>
          <a:lstStyle/>
          <a:p>
            <a:pPr rtl="0"/>
            <a:r>
              <a:rPr lang="mk" b="1" i="0" u="none"/>
              <a:t>Оваа презентација има три дела:</a:t>
            </a:r>
            <a:r>
              <a:rPr lang="mk" b="1" dirty="0" smtClean="0"/>
              <a:t/>
            </a:r>
            <a:br>
              <a:rPr lang="mk" b="1" dirty="0" smtClean="0"/>
            </a:br>
            <a:r>
              <a:rPr lang="mk" b="1" i="0" u="none"/>
              <a:t>Пристап до податоци што се наоѓаат кај странски провајдери на услуги</a:t>
            </a:r>
            <a:endParaRPr lang="mk"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41</a:t>
            </a:fld>
            <a:endParaRPr lang="mk"/>
          </a:p>
        </p:txBody>
      </p:sp>
    </p:spTree>
    <p:extLst>
      <p:ext uri="{BB962C8B-B14F-4D97-AF65-F5344CB8AC3E}">
        <p14:creationId xmlns:p14="http://schemas.microsoft.com/office/powerpoint/2010/main" val="4849096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Вовед</a:t>
            </a:r>
            <a:endParaRPr lang="mk" sz="3400" b="1" dirty="0"/>
          </a:p>
        </p:txBody>
      </p:sp>
      <p:sp>
        <p:nvSpPr>
          <p:cNvPr id="3" name="Content Placeholder 2"/>
          <p:cNvSpPr>
            <a:spLocks noGrp="1"/>
          </p:cNvSpPr>
          <p:nvPr>
            <p:ph idx="1"/>
          </p:nvPr>
        </p:nvSpPr>
        <p:spPr/>
        <p:txBody>
          <a:bodyPr>
            <a:normAutofit lnSpcReduction="10000"/>
          </a:bodyPr>
          <a:lstStyle/>
          <a:p>
            <a:pPr algn="just" rtl="0"/>
            <a:r>
              <a:rPr lang="mk" b="0" i="0" u="none"/>
              <a:t>Предизвиците од утврдувањето далекосежни овластувања / екстратериторијална јурисдикција имајќи ги предвид постојните норми на меѓународното право</a:t>
            </a:r>
          </a:p>
          <a:p>
            <a:pPr algn="just" rtl="0"/>
            <a:endParaRPr lang="mk" dirty="0" smtClean="0"/>
          </a:p>
          <a:p>
            <a:pPr algn="just" rtl="0"/>
            <a:r>
              <a:rPr lang="mk" b="0" i="0" u="none"/>
              <a:t>Постојат три можни нивоа на соработка меѓу органите за спроведување на законот и странските провајдери на услуги</a:t>
            </a:r>
          </a:p>
          <a:p>
            <a:pPr algn="just" rtl="0"/>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t>42</a:t>
            </a:fld>
            <a:endParaRPr lang="mk"/>
          </a:p>
        </p:txBody>
      </p:sp>
    </p:spTree>
    <p:extLst>
      <p:ext uri="{BB962C8B-B14F-4D97-AF65-F5344CB8AC3E}">
        <p14:creationId xmlns:p14="http://schemas.microsoft.com/office/powerpoint/2010/main" val="9378442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Нивоа на соработка</a:t>
            </a:r>
            <a:endParaRPr lang="mk"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50756467"/>
              </p:ext>
            </p:extLst>
          </p:nvPr>
        </p:nvGraphicFramePr>
        <p:xfrm>
          <a:off x="457200" y="1258094"/>
          <a:ext cx="8387542"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lgn="r" rtl="0"/>
            <a:fld id="{CBD56858-EB0B-D04D-B23C-7A827FD60C9F}" type="slidenum">
              <a:rPr/>
              <a:pPr/>
              <a:t>43</a:t>
            </a:fld>
            <a:endParaRPr lang="mk"/>
          </a:p>
        </p:txBody>
      </p:sp>
    </p:spTree>
    <p:extLst>
      <p:ext uri="{BB962C8B-B14F-4D97-AF65-F5344CB8AC3E}">
        <p14:creationId xmlns:p14="http://schemas.microsoft.com/office/powerpoint/2010/main" val="31230437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7488"/>
            <a:ext cx="8329613" cy="1257300"/>
          </a:xfrm>
        </p:spPr>
        <p:txBody>
          <a:bodyPr/>
          <a:lstStyle/>
          <a:p>
            <a:pPr rtl="0"/>
            <a:r>
              <a:rPr lang="mk" sz="3400" b="1" i="0" u="none"/>
              <a:t>Задолжителна соработка</a:t>
            </a:r>
            <a:endParaRPr lang="mk" sz="3400" b="1" dirty="0"/>
          </a:p>
        </p:txBody>
      </p:sp>
      <p:sp>
        <p:nvSpPr>
          <p:cNvPr id="3" name="Content Placeholder 2"/>
          <p:cNvSpPr>
            <a:spLocks noGrp="1"/>
          </p:cNvSpPr>
          <p:nvPr>
            <p:ph idx="1"/>
          </p:nvPr>
        </p:nvSpPr>
        <p:spPr/>
        <p:txBody>
          <a:bodyPr>
            <a:normAutofit fontScale="85000" lnSpcReduction="20000"/>
          </a:bodyPr>
          <a:lstStyle/>
          <a:p>
            <a:pPr algn="just" rtl="0"/>
            <a:r>
              <a:rPr lang="mk" b="0" i="0" u="none"/>
              <a:t>Меѓусебна правна помош преку владините органи (членови од 23 до 35 од Конвенцијата од Будимпешта за соработка со страните)</a:t>
            </a:r>
          </a:p>
          <a:p>
            <a:pPr algn="just" rtl="0"/>
            <a:endParaRPr lang="mk" dirty="0"/>
          </a:p>
          <a:p>
            <a:pPr algn="just" rtl="0"/>
            <a:r>
              <a:rPr lang="mk" b="0" i="0" u="none"/>
              <a:t>Страните треба да ги спроведат барањата за меѓусебна правна помош преку сопствени домашни правила </a:t>
            </a:r>
            <a:endParaRPr lang="mk" dirty="0" smtClean="0"/>
          </a:p>
          <a:p>
            <a:pPr algn="just" rtl="0"/>
            <a:endParaRPr lang="mk" dirty="0"/>
          </a:p>
          <a:p>
            <a:pPr algn="just" rtl="0"/>
            <a:r>
              <a:rPr lang="mk" b="0" i="0" u="none"/>
              <a:t>Издавање налози за доставување податоци на провајдер на услуги што нуди услуги на територијата за дефинирани информации за претплатник </a:t>
            </a:r>
          </a:p>
          <a:p>
            <a:pPr algn="just" rtl="0"/>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t>44</a:t>
            </a:fld>
            <a:endParaRPr lang="mk"/>
          </a:p>
        </p:txBody>
      </p:sp>
    </p:spTree>
    <p:extLst>
      <p:ext uri="{BB962C8B-B14F-4D97-AF65-F5344CB8AC3E}">
        <p14:creationId xmlns:p14="http://schemas.microsoft.com/office/powerpoint/2010/main" val="6328983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026"/>
            <a:ext cx="8229600" cy="1143000"/>
          </a:xfrm>
        </p:spPr>
        <p:txBody>
          <a:bodyPr/>
          <a:lstStyle/>
          <a:p>
            <a:pPr rtl="0"/>
            <a:r>
              <a:rPr lang="mk" sz="3400" b="1" i="0" u="none"/>
              <a:t>Налози за доставување податоци</a:t>
            </a:r>
            <a:endParaRPr lang="mk" sz="3400" b="1" dirty="0"/>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45</a:t>
            </a:fld>
            <a:endParaRPr lang="mk" dirty="0"/>
          </a:p>
        </p:txBody>
      </p:sp>
      <p:pic>
        <p:nvPicPr>
          <p:cNvPr id="6" name="Picture 5"/>
          <p:cNvPicPr>
            <a:picLocks noChangeAspect="1"/>
          </p:cNvPicPr>
          <p:nvPr/>
        </p:nvPicPr>
        <p:blipFill>
          <a:blip r:embed="rId3"/>
          <a:stretch>
            <a:fillRect/>
          </a:stretch>
        </p:blipFill>
        <p:spPr>
          <a:xfrm>
            <a:off x="1389887" y="751526"/>
            <a:ext cx="6492239" cy="6022638"/>
          </a:xfrm>
          <a:prstGeom prst="rect">
            <a:avLst/>
          </a:prstGeom>
        </p:spPr>
      </p:pic>
    </p:spTree>
    <p:extLst>
      <p:ext uri="{BB962C8B-B14F-4D97-AF65-F5344CB8AC3E}">
        <p14:creationId xmlns:p14="http://schemas.microsoft.com/office/powerpoint/2010/main" val="19073369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Експедитивно зачувување на складираните компјутерски податоци</a:t>
            </a:r>
            <a:endParaRPr lang="mk" sz="3400" b="1" dirty="0"/>
          </a:p>
        </p:txBody>
      </p:sp>
      <p:sp>
        <p:nvSpPr>
          <p:cNvPr id="3" name="Content Placeholder 2"/>
          <p:cNvSpPr>
            <a:spLocks noGrp="1"/>
          </p:cNvSpPr>
          <p:nvPr>
            <p:ph idx="1"/>
          </p:nvPr>
        </p:nvSpPr>
        <p:spPr/>
        <p:txBody>
          <a:bodyPr/>
          <a:lstStyle/>
          <a:p>
            <a:pPr marL="0" indent="0" algn="just" rtl="0">
              <a:buNone/>
            </a:pPr>
            <a:r>
              <a:rPr lang="mk" b="0" i="0" u="none"/>
              <a:t>[инструкторот да вметне соодветни одредби од домашното право]</a:t>
            </a:r>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46</a:t>
            </a:fld>
            <a:endParaRPr lang="mk" dirty="0"/>
          </a:p>
        </p:txBody>
      </p:sp>
    </p:spTree>
    <p:extLst>
      <p:ext uri="{BB962C8B-B14F-4D97-AF65-F5344CB8AC3E}">
        <p14:creationId xmlns:p14="http://schemas.microsoft.com/office/powerpoint/2010/main" val="36644539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Барање до мултинационалните провајдери на услуги експедитивно да зачуваат податоци</a:t>
            </a:r>
          </a:p>
        </p:txBody>
      </p:sp>
      <p:sp>
        <p:nvSpPr>
          <p:cNvPr id="3" name="Content Placeholder 2"/>
          <p:cNvSpPr>
            <a:spLocks noGrp="1"/>
          </p:cNvSpPr>
          <p:nvPr>
            <p:ph idx="1"/>
          </p:nvPr>
        </p:nvSpPr>
        <p:spPr>
          <a:xfrm>
            <a:off x="457200" y="1966586"/>
            <a:ext cx="8229600" cy="4159577"/>
          </a:xfrm>
        </p:spPr>
        <p:txBody>
          <a:bodyPr>
            <a:normAutofit fontScale="85000" lnSpcReduction="20000"/>
          </a:bodyPr>
          <a:lstStyle/>
          <a:p>
            <a:pPr algn="l" rtl="0"/>
            <a:r>
              <a:rPr lang="mk" b="0" i="0" u="none"/>
              <a:t>Дефинирајте:	</a:t>
            </a:r>
          </a:p>
          <a:p>
            <a:pPr lvl="1" algn="l" rtl="0"/>
            <a:r>
              <a:rPr lang="mk" b="0" i="0" u="none"/>
              <a:t>Орган што бара зачувување</a:t>
            </a:r>
          </a:p>
          <a:p>
            <a:pPr lvl="1" algn="l" rtl="0"/>
            <a:r>
              <a:rPr lang="mk" b="0" i="0" u="none"/>
              <a:t>Дело што е предмет на кривична истрага</a:t>
            </a:r>
          </a:p>
          <a:p>
            <a:pPr lvl="1" algn="l" rtl="0"/>
            <a:r>
              <a:rPr lang="mk" b="0" i="0" u="none"/>
              <a:t>Краток преглед на фактите за случајот</a:t>
            </a:r>
          </a:p>
          <a:p>
            <a:pPr lvl="1" algn="l" rtl="0"/>
            <a:r>
              <a:rPr lang="mk" b="0" i="0" u="none"/>
              <a:t>Складирани компјутерски податоци што треба да се зачуваат</a:t>
            </a:r>
          </a:p>
          <a:p>
            <a:pPr lvl="1" algn="l" rtl="0"/>
            <a:r>
              <a:rPr lang="mk" b="0" i="0" u="none"/>
              <a:t>Достапни информации за чување податоци или за локацијата на компјутерскиот систем</a:t>
            </a:r>
          </a:p>
          <a:p>
            <a:pPr lvl="1" algn="l" rtl="0"/>
            <a:r>
              <a:rPr lang="mk" b="0" i="0" u="none"/>
              <a:t>Неопходност за зачувување</a:t>
            </a:r>
          </a:p>
          <a:p>
            <a:pPr lvl="1" algn="l" rtl="0"/>
            <a:r>
              <a:rPr lang="mk" b="0" i="0" u="none"/>
              <a:t>Дека страната има намера да поднесе барање за меѓусебна правна помош</a:t>
            </a:r>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47</a:t>
            </a:fld>
            <a:endParaRPr lang="mk" dirty="0"/>
          </a:p>
        </p:txBody>
      </p:sp>
    </p:spTree>
    <p:extLst>
      <p:ext uri="{BB962C8B-B14F-4D97-AF65-F5344CB8AC3E}">
        <p14:creationId xmlns:p14="http://schemas.microsoft.com/office/powerpoint/2010/main" val="1483717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Барање до мултинационалните провајдери на услуги експедитивно да зачуваат податоци</a:t>
            </a:r>
            <a:endParaRPr lang="mk" sz="3400" b="1" dirty="0"/>
          </a:p>
        </p:txBody>
      </p:sp>
      <p:sp>
        <p:nvSpPr>
          <p:cNvPr id="3" name="Content Placeholder 2"/>
          <p:cNvSpPr>
            <a:spLocks noGrp="1"/>
          </p:cNvSpPr>
          <p:nvPr>
            <p:ph idx="1"/>
          </p:nvPr>
        </p:nvSpPr>
        <p:spPr>
          <a:xfrm>
            <a:off x="457200" y="1866378"/>
            <a:ext cx="8229600" cy="4259785"/>
          </a:xfrm>
        </p:spPr>
        <p:txBody>
          <a:bodyPr>
            <a:normAutofit fontScale="92500" lnSpcReduction="20000"/>
          </a:bodyPr>
          <a:lstStyle/>
          <a:p>
            <a:pPr algn="l" rtl="0"/>
            <a:r>
              <a:rPr lang="mk" b="0" i="0" u="none"/>
              <a:t>Основи за одбивање:</a:t>
            </a:r>
          </a:p>
          <a:p>
            <a:pPr lvl="1" algn="just" rtl="0"/>
            <a:r>
              <a:rPr lang="mk" b="1" i="0" u="sng"/>
              <a:t>Двоен криминалитет само ако</a:t>
            </a:r>
            <a:r>
              <a:rPr lang="mk" b="0" i="0" u="none"/>
              <a:t> страната бара двоен криминалитет како услов да одговори на други барања за меѓусебна правна помош и смета дека условот нема да биде исполнет</a:t>
            </a:r>
          </a:p>
          <a:p>
            <a:pPr lvl="1" algn="just" rtl="0"/>
            <a:r>
              <a:rPr lang="mk" b="0" i="0" u="none"/>
              <a:t>Барање во однос на </a:t>
            </a:r>
            <a:r>
              <a:rPr lang="mk" b="1" i="0" u="sng"/>
              <a:t>политичко кривично дело</a:t>
            </a:r>
          </a:p>
          <a:p>
            <a:pPr lvl="1" algn="just" rtl="0"/>
            <a:r>
              <a:rPr lang="mk" b="0" i="0" u="none"/>
              <a:t>Извршувањето на барањето ќе им </a:t>
            </a:r>
            <a:r>
              <a:rPr lang="mk" b="1" i="0" u="sng"/>
              <a:t>наштети на суверенитетот, безбедноста, јавниот ред</a:t>
            </a:r>
            <a:r>
              <a:rPr lang="mk" b="0" i="0" u="none"/>
              <a:t> или на други суштински интереси</a:t>
            </a:r>
          </a:p>
          <a:p>
            <a:pPr lvl="1" algn="just" rtl="0"/>
            <a:endParaRPr lang="mk" i="1" dirty="0"/>
          </a:p>
          <a:p>
            <a:pPr algn="just" rtl="0"/>
            <a:r>
              <a:rPr lang="mk" b="0" i="0" u="none"/>
              <a:t>Период на чување – </a:t>
            </a:r>
            <a:r>
              <a:rPr lang="mk" b="1" i="0" u="sng"/>
              <a:t>најмалку 60 дена</a:t>
            </a:r>
          </a:p>
          <a:p>
            <a:pPr lvl="1" algn="l" rtl="0"/>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48</a:t>
            </a:fld>
            <a:endParaRPr lang="mk" dirty="0"/>
          </a:p>
        </p:txBody>
      </p:sp>
    </p:spTree>
    <p:extLst>
      <p:ext uri="{BB962C8B-B14F-4D97-AF65-F5344CB8AC3E}">
        <p14:creationId xmlns:p14="http://schemas.microsoft.com/office/powerpoint/2010/main" val="10998447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pPr rtl="0"/>
            <a:r>
              <a:rPr lang="mk" sz="3400" b="1" i="0" u="none"/>
              <a:t>Експедитивно обелоденување на зачувани податоци од сообраќајот</a:t>
            </a:r>
            <a:endParaRPr lang="mk" sz="3400" b="1" dirty="0"/>
          </a:p>
        </p:txBody>
      </p:sp>
      <p:sp>
        <p:nvSpPr>
          <p:cNvPr id="3" name="Content Placeholder 2"/>
          <p:cNvSpPr>
            <a:spLocks noGrp="1"/>
          </p:cNvSpPr>
          <p:nvPr>
            <p:ph idx="1"/>
          </p:nvPr>
        </p:nvSpPr>
        <p:spPr/>
        <p:txBody>
          <a:bodyPr/>
          <a:lstStyle/>
          <a:p>
            <a:pPr marL="0" indent="0" algn="l" rtl="0">
              <a:buNone/>
            </a:pPr>
            <a:r>
              <a:rPr lang="mk" b="0" i="0" u="none"/>
              <a:t>[инструкторот да вметне соодветни одредби од домашното право]</a:t>
            </a:r>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49</a:t>
            </a:fld>
            <a:endParaRPr lang="mk" dirty="0"/>
          </a:p>
        </p:txBody>
      </p:sp>
    </p:spTree>
    <p:extLst>
      <p:ext uri="{BB962C8B-B14F-4D97-AF65-F5344CB8AC3E}">
        <p14:creationId xmlns:p14="http://schemas.microsoft.com/office/powerpoint/2010/main" val="2858171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4160"/>
            <a:ext cx="8512512" cy="5487657"/>
          </a:xfrm>
        </p:spPr>
        <p:txBody>
          <a:bodyPr>
            <a:noAutofit/>
          </a:bodyPr>
          <a:lstStyle/>
          <a:p>
            <a:pPr algn="just" rtl="0">
              <a:spcBef>
                <a:spcPts val="600"/>
              </a:spcBef>
              <a:spcAft>
                <a:spcPts val="1200"/>
              </a:spcAft>
              <a:buNone/>
            </a:pPr>
            <a:r>
              <a:rPr lang="mk" sz="2100" b="0" i="0" u="none" dirty="0"/>
              <a:t>И да:</a:t>
            </a:r>
          </a:p>
          <a:p>
            <a:pPr algn="just" rtl="0">
              <a:spcBef>
                <a:spcPts val="600"/>
              </a:spcBef>
              <a:spcAft>
                <a:spcPts val="1200"/>
              </a:spcAft>
            </a:pPr>
            <a:r>
              <a:rPr lang="mk" sz="2100" b="0" i="0" u="none" dirty="0"/>
              <a:t>Ги идентификуваат различните нивоа на кои може да се оствари соработка со странска индустрија</a:t>
            </a:r>
          </a:p>
          <a:p>
            <a:pPr algn="just" rtl="0">
              <a:spcBef>
                <a:spcPts val="600"/>
              </a:spcBef>
              <a:spcAft>
                <a:spcPts val="1200"/>
              </a:spcAft>
            </a:pPr>
            <a:r>
              <a:rPr lang="mk" sz="2100" b="0" i="0" u="none" dirty="0"/>
              <a:t>Ги објаснат пречките што ги имаат агенциите за спроведување на законот во однос на пристап до податоци што се наоѓаат кај мултинационални провајдери на услуги </a:t>
            </a:r>
          </a:p>
          <a:p>
            <a:pPr algn="just" rtl="0">
              <a:spcBef>
                <a:spcPts val="600"/>
              </a:spcBef>
              <a:spcAft>
                <a:spcPts val="1200"/>
              </a:spcAft>
            </a:pPr>
            <a:r>
              <a:rPr lang="mk" sz="2100" b="0" i="0" u="none" dirty="0"/>
              <a:t>Идентификуваат дека до соработка може да дојде формално преку владите или неформално меѓу службеници на агенциите за спроведување на законот и мултинационални провајдери на услуги</a:t>
            </a:r>
          </a:p>
          <a:p>
            <a:pPr algn="just" rtl="0">
              <a:spcBef>
                <a:spcPts val="600"/>
              </a:spcBef>
              <a:spcAft>
                <a:spcPts val="1200"/>
              </a:spcAft>
            </a:pPr>
            <a:r>
              <a:rPr lang="mk" sz="2100" b="0" i="0" u="none" dirty="0"/>
              <a:t>Разговараат за примери на соработка со мултинационални провајдери на услуги при добивање пристап до податоци</a:t>
            </a:r>
          </a:p>
          <a:p>
            <a:pPr algn="just" rtl="0">
              <a:spcBef>
                <a:spcPts val="600"/>
              </a:spcBef>
              <a:spcAft>
                <a:spcPts val="1200"/>
              </a:spcAft>
            </a:pPr>
            <a:r>
              <a:rPr lang="mk" sz="2100" b="0" i="0" u="none" dirty="0"/>
              <a:t>Ги идентификуваат предизвиците што вообичаено се среќаваат во однос на соработката директно со мултинационалните провајдери на услуги </a:t>
            </a:r>
          </a:p>
        </p:txBody>
      </p:sp>
      <p:sp>
        <p:nvSpPr>
          <p:cNvPr id="4" name="Title 1"/>
          <p:cNvSpPr>
            <a:spLocks noGrp="1"/>
          </p:cNvSpPr>
          <p:nvPr>
            <p:ph type="title"/>
          </p:nvPr>
        </p:nvSpPr>
        <p:spPr>
          <a:xfrm>
            <a:off x="457200" y="146050"/>
            <a:ext cx="8229600" cy="773266"/>
          </a:xfrm>
        </p:spPr>
        <p:txBody>
          <a:bodyPr/>
          <a:lstStyle/>
          <a:p>
            <a:pPr rtl="0"/>
            <a:r>
              <a:rPr lang="mk" b="1" i="0" u="none"/>
              <a:t>Цели на сесијата </a:t>
            </a:r>
            <a:endParaRPr lang="mk" b="1" dirty="0"/>
          </a:p>
        </p:txBody>
      </p:sp>
      <p:sp>
        <p:nvSpPr>
          <p:cNvPr id="5" name="Slide Number Placeholder 4"/>
          <p:cNvSpPr>
            <a:spLocks noGrp="1"/>
          </p:cNvSpPr>
          <p:nvPr>
            <p:ph type="sldNum" sz="quarter" idx="12"/>
          </p:nvPr>
        </p:nvSpPr>
        <p:spPr/>
        <p:txBody>
          <a:bodyPr/>
          <a:lstStyle/>
          <a:p>
            <a:pPr algn="r" rtl="0"/>
            <a:fld id="{CBD56858-EB0B-D04D-B23C-7A827FD60C9F}" type="slidenum">
              <a:rPr/>
              <a:pPr/>
              <a:t>5</a:t>
            </a:fld>
            <a:endParaRPr lang="mk"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pPr rtl="0"/>
            <a:r>
              <a:rPr lang="mk" sz="3400" b="1" i="0" u="none"/>
              <a:t>Барање до мултинационални провајдери на услуги да обелоденат податоци за сообраќајот</a:t>
            </a:r>
            <a:endParaRPr lang="mk" sz="3400" b="1" dirty="0"/>
          </a:p>
        </p:txBody>
      </p:sp>
      <p:sp>
        <p:nvSpPr>
          <p:cNvPr id="3" name="Content Placeholder 2"/>
          <p:cNvSpPr>
            <a:spLocks noGrp="1"/>
          </p:cNvSpPr>
          <p:nvPr>
            <p:ph idx="1"/>
          </p:nvPr>
        </p:nvSpPr>
        <p:spPr>
          <a:xfrm>
            <a:off x="457200" y="1979112"/>
            <a:ext cx="8229600" cy="4147051"/>
          </a:xfrm>
        </p:spPr>
        <p:txBody>
          <a:bodyPr>
            <a:normAutofit fontScale="92500" lnSpcReduction="20000"/>
          </a:bodyPr>
          <a:lstStyle/>
          <a:p>
            <a:pPr algn="just" rtl="0"/>
            <a:r>
              <a:rPr lang="mk" b="0" i="0" u="none"/>
              <a:t>Треба да се обелодени доволен обем податоци за сообраќајот за да се идентификува провајдерот на услугите и патот на комуникацијата</a:t>
            </a:r>
          </a:p>
          <a:p>
            <a:endParaRPr lang="mk" dirty="0"/>
          </a:p>
          <a:p>
            <a:pPr algn="l" rtl="0"/>
            <a:r>
              <a:rPr lang="mk" b="0" i="0" u="none"/>
              <a:t>Обелоденување може да се одбие ако:</a:t>
            </a:r>
          </a:p>
          <a:p>
            <a:pPr lvl="1" algn="just" rtl="0"/>
            <a:r>
              <a:rPr lang="mk" b="0" i="0" u="none"/>
              <a:t>Барање во однос на </a:t>
            </a:r>
            <a:r>
              <a:rPr lang="mk" b="1" i="0" u="sng"/>
              <a:t>политичко кривично дело</a:t>
            </a:r>
          </a:p>
          <a:p>
            <a:pPr lvl="1" algn="just" rtl="0"/>
            <a:r>
              <a:rPr lang="mk" b="0" i="0" u="none"/>
              <a:t>Извршувањето на барањето ќе им </a:t>
            </a:r>
            <a:r>
              <a:rPr lang="mk" b="1" i="0" u="sng"/>
              <a:t>наштети на суверенитетот, безбедноста, јавниот ред</a:t>
            </a:r>
            <a:r>
              <a:rPr lang="mk" b="0" i="0" u="none"/>
              <a:t> или на други суштински интереси</a:t>
            </a:r>
          </a:p>
          <a:p>
            <a:pPr lvl="1" algn="l" rtl="0"/>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50</a:t>
            </a:fld>
            <a:endParaRPr lang="mk" dirty="0"/>
          </a:p>
        </p:txBody>
      </p:sp>
    </p:spTree>
    <p:extLst>
      <p:ext uri="{BB962C8B-B14F-4D97-AF65-F5344CB8AC3E}">
        <p14:creationId xmlns:p14="http://schemas.microsoft.com/office/powerpoint/2010/main" val="39419750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Меѓусебна помош во однос на пристап до складирани компјутерски податоци</a:t>
            </a:r>
            <a:endParaRPr lang="mk" sz="3400" dirty="0"/>
          </a:p>
        </p:txBody>
      </p:sp>
      <p:sp>
        <p:nvSpPr>
          <p:cNvPr id="3" name="Content Placeholder 2"/>
          <p:cNvSpPr>
            <a:spLocks noGrp="1"/>
          </p:cNvSpPr>
          <p:nvPr>
            <p:ph idx="1"/>
          </p:nvPr>
        </p:nvSpPr>
        <p:spPr>
          <a:xfrm>
            <a:off x="457200" y="1866378"/>
            <a:ext cx="8229600" cy="4259785"/>
          </a:xfrm>
        </p:spPr>
        <p:txBody>
          <a:bodyPr/>
          <a:lstStyle/>
          <a:p>
            <a:pPr marL="0" indent="0" algn="l" rtl="0">
              <a:buNone/>
            </a:pPr>
            <a:r>
              <a:rPr lang="mk" b="0" i="0" u="none"/>
              <a:t>[инструкторот да вметне соодветни одредби од домашното право]</a:t>
            </a:r>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51</a:t>
            </a:fld>
            <a:endParaRPr lang="mk" dirty="0"/>
          </a:p>
        </p:txBody>
      </p:sp>
    </p:spTree>
    <p:extLst>
      <p:ext uri="{BB962C8B-B14F-4D97-AF65-F5344CB8AC3E}">
        <p14:creationId xmlns:p14="http://schemas.microsoft.com/office/powerpoint/2010/main" val="27874715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Барање до странски провајдери на услуги да се пристапи до складирани податоци</a:t>
            </a:r>
            <a:endParaRPr lang="mk" sz="3400" b="1" dirty="0"/>
          </a:p>
        </p:txBody>
      </p:sp>
      <p:sp>
        <p:nvSpPr>
          <p:cNvPr id="3" name="Content Placeholder 2"/>
          <p:cNvSpPr>
            <a:spLocks noGrp="1"/>
          </p:cNvSpPr>
          <p:nvPr>
            <p:ph idx="1"/>
          </p:nvPr>
        </p:nvSpPr>
        <p:spPr>
          <a:xfrm>
            <a:off x="457200" y="2054268"/>
            <a:ext cx="8229600" cy="4071895"/>
          </a:xfrm>
        </p:spPr>
        <p:txBody>
          <a:bodyPr>
            <a:normAutofit lnSpcReduction="10000"/>
          </a:bodyPr>
          <a:lstStyle/>
          <a:p>
            <a:pPr algn="just" rtl="0"/>
            <a:r>
              <a:rPr lang="mk" b="0" i="0" u="none"/>
              <a:t>Барање за претрес, сличен пристап, запленување или слично обезбедување </a:t>
            </a:r>
            <a:endParaRPr lang="mk" dirty="0"/>
          </a:p>
          <a:p>
            <a:pPr algn="just" rtl="0"/>
            <a:r>
              <a:rPr lang="mk" b="0" i="0" u="none"/>
              <a:t>За експедитивен одговор:</a:t>
            </a:r>
          </a:p>
          <a:p>
            <a:pPr lvl="1" algn="just" rtl="0"/>
            <a:r>
              <a:rPr lang="mk" b="0" i="0" u="none"/>
              <a:t>барањето треба да има основи во образложението дека податоците се особено ранливи во однос на загуба или модификација</a:t>
            </a:r>
          </a:p>
          <a:p>
            <a:pPr lvl="1" algn="just" rtl="0"/>
            <a:r>
              <a:rPr lang="mk" b="0" i="0" u="none"/>
              <a:t>Одговор врз експедитивна основа треба да биде овозможен со договор за меѓусебна правна помош и законодавството</a:t>
            </a:r>
          </a:p>
          <a:p>
            <a:pPr algn="just" rtl="0"/>
            <a:endParaRPr lang="mk" dirty="0"/>
          </a:p>
        </p:txBody>
      </p:sp>
      <p:sp>
        <p:nvSpPr>
          <p:cNvPr id="4" name="Slide Number Placeholder 3"/>
          <p:cNvSpPr>
            <a:spLocks noGrp="1"/>
          </p:cNvSpPr>
          <p:nvPr>
            <p:ph type="sldNum" sz="quarter" idx="12"/>
          </p:nvPr>
        </p:nvSpPr>
        <p:spPr>
          <a:xfrm>
            <a:off x="6553200" y="6356350"/>
            <a:ext cx="2133600" cy="365125"/>
          </a:xfrm>
        </p:spPr>
        <p:txBody>
          <a:bodyPr/>
          <a:lstStyle/>
          <a:p>
            <a:pPr algn="r" rtl="0"/>
            <a:r>
              <a:rPr lang="mk" b="0" i="0" u="none"/>
              <a:t>!</a:t>
            </a:r>
            <a:fld id="{CBD56858-EB0B-D04D-B23C-7A827FD60C9F}" type="slidenum">
              <a:rPr/>
              <a:pPr/>
              <a:t>52</a:t>
            </a:fld>
            <a:endParaRPr lang="mk" dirty="0"/>
          </a:p>
        </p:txBody>
      </p:sp>
    </p:spTree>
    <p:extLst>
      <p:ext uri="{BB962C8B-B14F-4D97-AF65-F5344CB8AC3E}">
        <p14:creationId xmlns:p14="http://schemas.microsoft.com/office/powerpoint/2010/main" val="4977125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Меѓусебна помош во однос на собирање податоци за сообраќајот во реално време</a:t>
            </a:r>
            <a:endParaRPr lang="mk" sz="3400" dirty="0"/>
          </a:p>
        </p:txBody>
      </p:sp>
      <p:sp>
        <p:nvSpPr>
          <p:cNvPr id="3" name="Content Placeholder 2"/>
          <p:cNvSpPr>
            <a:spLocks noGrp="1"/>
          </p:cNvSpPr>
          <p:nvPr>
            <p:ph idx="1"/>
          </p:nvPr>
        </p:nvSpPr>
        <p:spPr>
          <a:xfrm>
            <a:off x="457200" y="1853852"/>
            <a:ext cx="8229600" cy="4272311"/>
          </a:xfrm>
        </p:spPr>
        <p:txBody>
          <a:bodyPr/>
          <a:lstStyle/>
          <a:p>
            <a:pPr marL="0" indent="0" algn="l" rtl="0">
              <a:buNone/>
            </a:pPr>
            <a:r>
              <a:rPr lang="mk" b="0" i="0" u="none"/>
              <a:t>[инструкторот да вметне соодветни одредби од домашното право]</a:t>
            </a:r>
          </a:p>
          <a:p>
            <a:pPr marL="0" indent="0" algn="l" rtl="0">
              <a:buNone/>
            </a:pPr>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53</a:t>
            </a:fld>
            <a:endParaRPr lang="mk" dirty="0"/>
          </a:p>
        </p:txBody>
      </p:sp>
    </p:spTree>
    <p:extLst>
      <p:ext uri="{BB962C8B-B14F-4D97-AF65-F5344CB8AC3E}">
        <p14:creationId xmlns:p14="http://schemas.microsoft.com/office/powerpoint/2010/main" val="124833592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Барање до мултинационални провајдери на услуги да собираат податоци за сообраќајот во реално време</a:t>
            </a:r>
            <a:endParaRPr lang="mk" sz="3400" b="1" dirty="0"/>
          </a:p>
        </p:txBody>
      </p:sp>
      <p:sp>
        <p:nvSpPr>
          <p:cNvPr id="3" name="Content Placeholder 2"/>
          <p:cNvSpPr>
            <a:spLocks noGrp="1"/>
          </p:cNvSpPr>
          <p:nvPr>
            <p:ph idx="1"/>
          </p:nvPr>
        </p:nvSpPr>
        <p:spPr>
          <a:xfrm>
            <a:off x="457200" y="1929008"/>
            <a:ext cx="8229600" cy="4197155"/>
          </a:xfrm>
        </p:spPr>
        <p:txBody>
          <a:bodyPr/>
          <a:lstStyle/>
          <a:p>
            <a:pPr algn="just" rtl="0"/>
            <a:r>
              <a:rPr lang="mk" b="0" i="0" u="none"/>
              <a:t>Помош во однос на специфични комуникации </a:t>
            </a:r>
          </a:p>
          <a:p>
            <a:pPr algn="just" rtl="0"/>
            <a:r>
              <a:rPr lang="mk" b="0" i="0" u="none"/>
              <a:t>Мора да обезбедат таква помош ако собирањето податоци за сообраќајот во реално време би било достапно во сличен домашен случај</a:t>
            </a:r>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54</a:t>
            </a:fld>
            <a:endParaRPr lang="mk" dirty="0"/>
          </a:p>
        </p:txBody>
      </p:sp>
    </p:spTree>
    <p:extLst>
      <p:ext uri="{BB962C8B-B14F-4D97-AF65-F5344CB8AC3E}">
        <p14:creationId xmlns:p14="http://schemas.microsoft.com/office/powerpoint/2010/main" val="17287752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Доброволна соработка со законски мандат</a:t>
            </a:r>
            <a:endParaRPr lang="mk" sz="3400" dirty="0"/>
          </a:p>
        </p:txBody>
      </p:sp>
      <p:sp>
        <p:nvSpPr>
          <p:cNvPr id="3" name="Content Placeholder 2"/>
          <p:cNvSpPr>
            <a:spLocks noGrp="1"/>
          </p:cNvSpPr>
          <p:nvPr>
            <p:ph idx="1"/>
          </p:nvPr>
        </p:nvSpPr>
        <p:spPr/>
        <p:txBody>
          <a:bodyPr/>
          <a:lstStyle/>
          <a:p>
            <a:pPr algn="just" rtl="0"/>
            <a:r>
              <a:rPr lang="mk" b="0" i="0" u="none"/>
              <a:t>[инструкторот треба да внесе елементи на домашното право во однос на прекуграничен пристап до складирани компјутерски податоци кога тие се јавно достапни или со согласност]</a:t>
            </a:r>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55</a:t>
            </a:fld>
            <a:endParaRPr lang="mk" dirty="0"/>
          </a:p>
        </p:txBody>
      </p:sp>
    </p:spTree>
    <p:extLst>
      <p:ext uri="{BB962C8B-B14F-4D97-AF65-F5344CB8AC3E}">
        <p14:creationId xmlns:p14="http://schemas.microsoft.com/office/powerpoint/2010/main" val="122889297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l" rtl="0">
              <a:defRPr/>
            </a:pPr>
            <a:fld id="{0E1F2CE5-82EE-4D86-A1BA-A62E2F853B8E}" type="slidenum">
              <a:rPr>
                <a:solidFill>
                  <a:schemeClr val="tx1"/>
                </a:solidFill>
              </a:rPr>
              <a:pPr>
                <a:defRPr/>
              </a:pPr>
              <a:t>56</a:t>
            </a:fld>
            <a:endParaRPr lang="mk">
              <a:solidFill>
                <a:schemeClr val="tx1"/>
              </a:solidFill>
            </a:endParaRPr>
          </a:p>
        </p:txBody>
      </p:sp>
      <p:sp>
        <p:nvSpPr>
          <p:cNvPr id="5" name="Rectangle 2"/>
          <p:cNvSpPr txBox="1">
            <a:spLocks/>
          </p:cNvSpPr>
          <p:nvPr/>
        </p:nvSpPr>
        <p:spPr bwMode="auto">
          <a:xfrm>
            <a:off x="457200" y="386414"/>
            <a:ext cx="8229600" cy="172898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eaLnBrk="1" hangingPunct="1">
              <a:lnSpc>
                <a:spcPct val="80000"/>
              </a:lnSpc>
              <a:buFont typeface="Arial" charset="0"/>
              <a:buNone/>
            </a:pPr>
            <a:r>
              <a:rPr lang="mk" b="1" i="1" u="none" dirty="0" smtClean="0">
                <a:cs typeface="Times New Roman" pitchFamily="18" charset="0"/>
              </a:rPr>
              <a:t>Прекуграничен </a:t>
            </a:r>
            <a:r>
              <a:rPr lang="mk" b="1" i="1" u="none" dirty="0">
                <a:cs typeface="Times New Roman" pitchFamily="18" charset="0"/>
              </a:rPr>
              <a:t>пристап до складирани компјутерски податоци </a:t>
            </a:r>
            <a:endParaRPr lang="mk" altLang="x-none" b="1" i="1" dirty="0">
              <a:cs typeface="Times New Roman" pitchFamily="18" charset="0"/>
            </a:endParaRPr>
          </a:p>
          <a:p>
            <a:pPr algn="ctr" rtl="0" eaLnBrk="1" hangingPunct="1">
              <a:lnSpc>
                <a:spcPct val="80000"/>
              </a:lnSpc>
              <a:buFont typeface="Arial" charset="0"/>
              <a:buNone/>
            </a:pPr>
            <a:r>
              <a:rPr lang="mk" b="1" i="1" u="none" dirty="0">
                <a:cs typeface="Times New Roman" pitchFamily="18" charset="0"/>
              </a:rPr>
              <a:t>(Член 32 – Конвенција од Будимпешта</a:t>
            </a:r>
            <a:r>
              <a:rPr lang="mk" b="1" i="1" u="none" dirty="0" smtClean="0">
                <a:cs typeface="Times New Roman" pitchFamily="18" charset="0"/>
              </a:rPr>
              <a:t>)</a:t>
            </a:r>
            <a:endParaRPr lang="en-US" b="1" i="1" u="none" dirty="0" smtClean="0">
              <a:cs typeface="Times New Roman" pitchFamily="18" charset="0"/>
            </a:endParaRPr>
          </a:p>
          <a:p>
            <a:pPr algn="ctr" rtl="0" eaLnBrk="1" hangingPunct="1">
              <a:lnSpc>
                <a:spcPct val="80000"/>
              </a:lnSpc>
              <a:buFont typeface="Arial" charset="0"/>
              <a:buNone/>
            </a:pPr>
            <a:endParaRPr lang="mk" b="1" i="1" u="none" dirty="0">
              <a:cs typeface="Times New Roman" pitchFamily="18" charset="0"/>
            </a:endParaRPr>
          </a:p>
          <a:p>
            <a:pPr algn="l" rtl="0">
              <a:lnSpc>
                <a:spcPct val="90000"/>
              </a:lnSpc>
              <a:spcBef>
                <a:spcPts val="600"/>
              </a:spcBef>
              <a:spcAft>
                <a:spcPts val="1200"/>
              </a:spcAft>
            </a:pPr>
            <a:r>
              <a:rPr lang="mk" sz="2600" b="0" i="1" u="none" dirty="0" smtClean="0"/>
              <a:t>На </a:t>
            </a:r>
            <a:r>
              <a:rPr lang="mk" sz="2600" b="0" i="1" u="none" dirty="0"/>
              <a:t>органите за спроведување на законот од некоја страна им се дава можност да дојдат до докази што се складирани во компјутер што е физички лоциран на територијата на друга страна</a:t>
            </a:r>
          </a:p>
          <a:p>
            <a:pPr algn="l" rtl="0">
              <a:lnSpc>
                <a:spcPct val="90000"/>
              </a:lnSpc>
              <a:spcBef>
                <a:spcPts val="600"/>
              </a:spcBef>
              <a:spcAft>
                <a:spcPts val="1200"/>
              </a:spcAft>
            </a:pPr>
            <a:r>
              <a:rPr lang="mk" sz="2600" b="0" i="1" u="none" dirty="0"/>
              <a:t>Без какво било барање за меѓународна соработка ако во текот на конкретната истрага одговорните службеници </a:t>
            </a:r>
          </a:p>
          <a:p>
            <a:pPr lvl="1" algn="l" rtl="0">
              <a:lnSpc>
                <a:spcPct val="90000"/>
              </a:lnSpc>
              <a:spcBef>
                <a:spcPts val="600"/>
              </a:spcBef>
              <a:spcAft>
                <a:spcPts val="1200"/>
              </a:spcAft>
            </a:pPr>
            <a:r>
              <a:rPr lang="mk" sz="2400" b="0" i="1" u="none" dirty="0"/>
              <a:t>треба да добијат информации од отворен код од компјутер лоциран во странска земја; или</a:t>
            </a:r>
            <a:r>
              <a:rPr lang="mk" sz="2400" b="0" i="0" u="none" dirty="0"/>
              <a:t> </a:t>
            </a:r>
            <a:endParaRPr lang="mk" sz="2400" i="1" dirty="0"/>
          </a:p>
          <a:p>
            <a:pPr lvl="1" algn="l" rtl="0">
              <a:lnSpc>
                <a:spcPct val="90000"/>
              </a:lnSpc>
              <a:spcBef>
                <a:spcPts val="600"/>
              </a:spcBef>
              <a:spcAft>
                <a:spcPts val="1200"/>
              </a:spcAft>
            </a:pPr>
            <a:r>
              <a:rPr lang="mk" sz="2400" b="0" i="1" u="none" dirty="0"/>
              <a:t>да пристапат до податоци со законска и доброволна согласност од законски овластено лице</a:t>
            </a:r>
          </a:p>
        </p:txBody>
      </p:sp>
    </p:spTree>
    <p:extLst>
      <p:ext uri="{BB962C8B-B14F-4D97-AF65-F5344CB8AC3E}">
        <p14:creationId xmlns:p14="http://schemas.microsoft.com/office/powerpoint/2010/main" val="13225449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mk" sz="3600" b="1" i="0" u="none">
                <a:ea typeface="ＭＳ Ｐゴシック" pitchFamily="34" charset="-128"/>
              </a:rPr>
              <a:t>Член 32 – Прекуграничен пристап до складирани компјутерски податоци со согласност или кога се јавно достапни</a:t>
            </a:r>
            <a:endParaRPr lang="mk"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57</a:t>
            </a:fld>
            <a:endParaRPr lang="mk" dirty="0">
              <a:solidFill>
                <a:schemeClr val="tx1"/>
              </a:solidFill>
            </a:endParaRPr>
          </a:p>
        </p:txBody>
      </p:sp>
      <p:sp>
        <p:nvSpPr>
          <p:cNvPr id="6" name="Marcador de Posição de Conteúdo 2"/>
          <p:cNvSpPr>
            <a:spLocks noGrp="1"/>
          </p:cNvSpPr>
          <p:nvPr>
            <p:ph idx="1"/>
          </p:nvPr>
        </p:nvSpPr>
        <p:spPr>
          <a:xfrm>
            <a:off x="457200" y="2124220"/>
            <a:ext cx="8335108" cy="4158835"/>
          </a:xfrm>
        </p:spPr>
        <p:txBody>
          <a:bodyPr>
            <a:normAutofit lnSpcReduction="10000"/>
          </a:bodyPr>
          <a:lstStyle/>
          <a:p>
            <a:pPr marL="0" indent="0" algn="just" rtl="0">
              <a:spcBef>
                <a:spcPts val="600"/>
              </a:spcBef>
              <a:spcAft>
                <a:spcPts val="1200"/>
              </a:spcAft>
              <a:buFont typeface="Arial" pitchFamily="34" charset="0"/>
              <a:buNone/>
            </a:pPr>
            <a:r>
              <a:rPr lang="mk" sz="2400" b="0" i="0" u="none">
                <a:ea typeface="ＭＳ Ｐゴシック" pitchFamily="34" charset="-128"/>
              </a:rPr>
              <a:t>Страната може, </a:t>
            </a:r>
            <a:r>
              <a:rPr lang="mk" b="1" i="0" u="none">
                <a:solidFill>
                  <a:srgbClr val="FF0000"/>
                </a:solidFill>
                <a:ea typeface="ＭＳ Ｐゴシック" pitchFamily="34" charset="-128"/>
              </a:rPr>
              <a:t>без овластување од друга страна</a:t>
            </a:r>
            <a:r>
              <a:rPr lang="mk" sz="2400" b="0" i="0" u="none">
                <a:ea typeface="ＭＳ Ｐゴシック" pitchFamily="34" charset="-128"/>
              </a:rPr>
              <a:t>:</a:t>
            </a: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 кон јавно достапни (од отворен код) складирани компјутерски податоци, без оглед на тоа каде географски се лоцирани податоците; или</a:t>
            </a:r>
            <a:endParaRPr lang="mk" sz="2400" dirty="0">
              <a:ea typeface="ＭＳ Ｐゴシック" pitchFamily="34" charset="-128"/>
            </a:endParaRP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 или да прими, преку компјутерски систем на нејзината територија, складирани компјутерски податоци лоцирани во другата страна, ако страната добие законска и доброволна согласност од лицето што има законско овластување да ѝ ги обелодени податоците на страната преку тој компјутерски систем.</a:t>
            </a:r>
            <a:endParaRPr lang="mk" sz="2400" dirty="0" smtClean="0">
              <a:ea typeface="ＭＳ Ｐゴシック" pitchFamily="34" charset="-128"/>
            </a:endParaRPr>
          </a:p>
        </p:txBody>
      </p:sp>
    </p:spTree>
    <p:extLst>
      <p:ext uri="{BB962C8B-B14F-4D97-AF65-F5344CB8AC3E}">
        <p14:creationId xmlns:p14="http://schemas.microsoft.com/office/powerpoint/2010/main" val="23127140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b="1" i="0" u="none"/>
              <a:t>Без овластување</a:t>
            </a:r>
            <a:r>
              <a:rPr lang="mk" b="0" i="0" u="none"/>
              <a:t> </a:t>
            </a:r>
            <a:endParaRPr lang="mk" b="1" dirty="0"/>
          </a:p>
        </p:txBody>
      </p:sp>
      <p:sp>
        <p:nvSpPr>
          <p:cNvPr id="3" name="Content Placeholder 2"/>
          <p:cNvSpPr>
            <a:spLocks noGrp="1"/>
          </p:cNvSpPr>
          <p:nvPr>
            <p:ph idx="1"/>
          </p:nvPr>
        </p:nvSpPr>
        <p:spPr/>
        <p:txBody>
          <a:bodyPr/>
          <a:lstStyle/>
          <a:p>
            <a:pPr algn="just" rtl="0"/>
            <a:r>
              <a:rPr lang="mk" b="0" i="0" u="none"/>
              <a:t>Не е потребна меѓусебна помош меѓу страните</a:t>
            </a:r>
          </a:p>
          <a:p>
            <a:pPr algn="just" rtl="0"/>
            <a:endParaRPr lang="mk" dirty="0"/>
          </a:p>
          <a:p>
            <a:pPr algn="just" rtl="0"/>
            <a:r>
              <a:rPr lang="mk" b="0" i="0" u="none"/>
              <a:t>Не е потребно известување на другата страна</a:t>
            </a:r>
          </a:p>
          <a:p>
            <a:pPr algn="just" rtl="0"/>
            <a:endParaRPr lang="mk" dirty="0"/>
          </a:p>
          <a:p>
            <a:pPr algn="just" rtl="0"/>
            <a:r>
              <a:rPr lang="mk" b="0" i="0" u="none"/>
              <a:t>Не е исклучено известување ако страната го смета тоа за соодветно </a:t>
            </a:r>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58</a:t>
            </a:fld>
            <a:endParaRPr lang="mk" dirty="0">
              <a:solidFill>
                <a:schemeClr val="tx1"/>
              </a:solidFill>
            </a:endParaRPr>
          </a:p>
        </p:txBody>
      </p:sp>
    </p:spTree>
    <p:extLst>
      <p:ext uri="{BB962C8B-B14F-4D97-AF65-F5344CB8AC3E}">
        <p14:creationId xmlns:p14="http://schemas.microsoft.com/office/powerpoint/2010/main" val="5998950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mk" sz="3600" b="1" i="0" u="none">
                <a:ea typeface="ＭＳ Ｐゴシック" pitchFamily="34" charset="-128"/>
              </a:rPr>
              <a:t>Член 32 – Прекуграничен пристап до складирани компјутерски податоци со согласност или кога се јавно достапни</a:t>
            </a:r>
            <a:endParaRPr lang="mk"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59</a:t>
            </a:fld>
            <a:endParaRPr lang="mk"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lnSpcReduction="10000"/>
          </a:bodyPr>
          <a:lstStyle/>
          <a:p>
            <a:pPr marL="0" indent="0" algn="just" rtl="0">
              <a:spcBef>
                <a:spcPts val="600"/>
              </a:spcBef>
              <a:spcAft>
                <a:spcPts val="1200"/>
              </a:spcAft>
              <a:buFont typeface="Arial" pitchFamily="34" charset="0"/>
              <a:buNone/>
            </a:pPr>
            <a:r>
              <a:rPr lang="mk" sz="2400" b="0" i="0" u="none">
                <a:ea typeface="ＭＳ Ｐゴシック" pitchFamily="34" charset="-128"/>
              </a:rPr>
              <a:t>Страната може, без овластување од друга страна:</a:t>
            </a: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a:t>
            </a:r>
            <a:r>
              <a:rPr lang="mk" b="0" i="0" u="none">
                <a:solidFill>
                  <a:srgbClr val="FF0000"/>
                </a:solidFill>
                <a:ea typeface="ＭＳ Ｐゴシック" pitchFamily="34" charset="-128"/>
              </a:rPr>
              <a:t> </a:t>
            </a:r>
            <a:r>
              <a:rPr lang="mk" b="1" i="0" u="none">
                <a:solidFill>
                  <a:srgbClr val="FF0000"/>
                </a:solidFill>
                <a:ea typeface="ＭＳ Ｐゴシック" pitchFamily="34" charset="-128"/>
              </a:rPr>
              <a:t>кон јавно достапни (од отворен код) </a:t>
            </a:r>
            <a:r>
              <a:rPr lang="mk" sz="2400" b="0" i="0" u="none">
                <a:ea typeface="ＭＳ Ｐゴシック" pitchFamily="34" charset="-128"/>
              </a:rPr>
              <a:t>складирани компјутерски податоци, без оглед на тоа каде географски се лоцирани податоците; или</a:t>
            </a:r>
            <a:endParaRPr lang="mk" sz="2400" dirty="0">
              <a:ea typeface="ＭＳ Ｐゴシック" pitchFamily="34" charset="-128"/>
            </a:endParaRP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 или да прими, преку компјутерски систем на нејзината територија, складирани компјутерски податоци лоцирани во другата страна, ако страната добие законска и доброволна согласност од лицето што има законско овластување да ѝ ги обелодени податоците на страната преку тој компјутерски систем.</a:t>
            </a:r>
            <a:endParaRPr lang="mk" sz="2400" dirty="0" smtClean="0">
              <a:ea typeface="ＭＳ Ｐゴシック" pitchFamily="34" charset="-128"/>
            </a:endParaRPr>
          </a:p>
        </p:txBody>
      </p:sp>
    </p:spTree>
    <p:extLst>
      <p:ext uri="{BB962C8B-B14F-4D97-AF65-F5344CB8AC3E}">
        <p14:creationId xmlns:p14="http://schemas.microsoft.com/office/powerpoint/2010/main" val="26335851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37982"/>
            <a:ext cx="8229600" cy="1967243"/>
          </a:xfrm>
        </p:spPr>
        <p:txBody>
          <a:bodyPr/>
          <a:lstStyle/>
          <a:p>
            <a:pPr rtl="0"/>
            <a:r>
              <a:rPr lang="mk" b="1" i="0" u="none"/>
              <a:t>Прв дел</a:t>
            </a:r>
            <a:r>
              <a:rPr lang="mk" b="1" dirty="0" smtClean="0"/>
              <a:t/>
            </a:r>
            <a:br>
              <a:rPr lang="mk" b="1" dirty="0" smtClean="0"/>
            </a:br>
            <a:r>
              <a:rPr lang="mk" b="1" i="0" u="none"/>
              <a:t>Вовед</a:t>
            </a:r>
            <a:r>
              <a:rPr lang="mk" b="1" dirty="0" smtClean="0"/>
              <a:t/>
            </a:r>
            <a:br>
              <a:rPr lang="mk" b="1" dirty="0" smtClean="0"/>
            </a:br>
            <a:endParaRPr lang="mk"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6</a:t>
            </a:fld>
            <a:endParaRPr lang="mk"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b="1" i="0" u="none"/>
              <a:t>Јавно достапни податоци</a:t>
            </a:r>
            <a:r>
              <a:rPr lang="mk" b="0" i="0" u="none"/>
              <a:t> </a:t>
            </a:r>
            <a:endParaRPr lang="mk" b="1" dirty="0"/>
          </a:p>
        </p:txBody>
      </p:sp>
      <p:sp>
        <p:nvSpPr>
          <p:cNvPr id="3" name="Content Placeholder 2"/>
          <p:cNvSpPr>
            <a:spLocks noGrp="1"/>
          </p:cNvSpPr>
          <p:nvPr>
            <p:ph idx="1"/>
          </p:nvPr>
        </p:nvSpPr>
        <p:spPr/>
        <p:txBody>
          <a:bodyPr/>
          <a:lstStyle/>
          <a:p>
            <a:pPr algn="l" rtl="0"/>
            <a:r>
              <a:rPr lang="mk" b="0" i="0" u="none"/>
              <a:t>Јавно достапни податоци (отворен код)</a:t>
            </a:r>
          </a:p>
          <a:p>
            <a:endParaRPr lang="mk" dirty="0" smtClean="0"/>
          </a:p>
          <a:p>
            <a:pPr algn="l" rtl="0"/>
            <a:r>
              <a:rPr lang="mk" b="0" i="0" u="none"/>
              <a:t>Ако дел од веб-страница е затворен за јавност, тогаш тој не е јавно достапен </a:t>
            </a:r>
            <a:endParaRPr lang="mk" dirty="0" smtClean="0"/>
          </a:p>
          <a:p>
            <a:endParaRPr lang="mk" dirty="0"/>
          </a:p>
          <a:p>
            <a:pPr algn="l" rtl="0"/>
            <a:r>
              <a:rPr lang="mk" b="0" i="0" u="none"/>
              <a:t>Географската локација на податоците не е релевантна</a:t>
            </a:r>
          </a:p>
          <a:p>
            <a:endParaRPr lang="mk"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60</a:t>
            </a:fld>
            <a:endParaRPr lang="mk" dirty="0">
              <a:solidFill>
                <a:schemeClr val="tx1"/>
              </a:solidFill>
            </a:endParaRPr>
          </a:p>
        </p:txBody>
      </p:sp>
    </p:spTree>
    <p:extLst>
      <p:ext uri="{BB962C8B-B14F-4D97-AF65-F5344CB8AC3E}">
        <p14:creationId xmlns:p14="http://schemas.microsoft.com/office/powerpoint/2010/main" val="17878858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mk" sz="3600" b="1" i="0" u="none">
                <a:ea typeface="ＭＳ Ｐゴシック" pitchFamily="34" charset="-128"/>
              </a:rPr>
              <a:t>Член 32 – Прекуграничен пристап до складирани компјутерски податоци со согласност или кога се јавно достапни</a:t>
            </a:r>
            <a:endParaRPr lang="mk"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61</a:t>
            </a:fld>
            <a:endParaRPr lang="mk"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lnSpcReduction="10000"/>
          </a:bodyPr>
          <a:lstStyle/>
          <a:p>
            <a:pPr marL="0" indent="0" algn="just" rtl="0">
              <a:spcBef>
                <a:spcPts val="600"/>
              </a:spcBef>
              <a:spcAft>
                <a:spcPts val="1200"/>
              </a:spcAft>
              <a:buFont typeface="Arial" pitchFamily="34" charset="0"/>
              <a:buNone/>
            </a:pPr>
            <a:r>
              <a:rPr lang="mk" sz="2400" b="0" i="0" u="none">
                <a:ea typeface="ＭＳ Ｐゴシック" pitchFamily="34" charset="-128"/>
              </a:rPr>
              <a:t>Страната може, без овластување од друга страна:</a:t>
            </a: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 кон јавно достапни (од отворен код) складирани компјутерски податоци, без оглед на тоа каде географски се лоцирани податоците; или</a:t>
            </a:r>
            <a:endParaRPr lang="mk" sz="2400" dirty="0">
              <a:ea typeface="ＭＳ Ｐゴシック" pitchFamily="34" charset="-128"/>
            </a:endParaRP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 или да прими, преку компјутерски систем на нејзината територија,</a:t>
            </a:r>
            <a:r>
              <a:rPr lang="mk" b="0" i="0" u="none">
                <a:solidFill>
                  <a:srgbClr val="FF0000"/>
                </a:solidFill>
                <a:ea typeface="ＭＳ Ｐゴシック" pitchFamily="34" charset="-128"/>
              </a:rPr>
              <a:t> </a:t>
            </a:r>
            <a:r>
              <a:rPr lang="mk" b="1" i="0" u="none">
                <a:solidFill>
                  <a:srgbClr val="FF0000"/>
                </a:solidFill>
                <a:ea typeface="ＭＳ Ｐゴシック" pitchFamily="34" charset="-128"/>
              </a:rPr>
              <a:t>складирани компјутерски податоци лоцирани во другата страна</a:t>
            </a:r>
            <a:r>
              <a:rPr lang="mk" sz="2400" b="0" i="0" u="none">
                <a:ea typeface="ＭＳ Ｐゴシック" pitchFamily="34" charset="-128"/>
              </a:rPr>
              <a:t>, ако страната добие законска и доброволна согласност од лицето што има законско овластување да ѝ ги обелодени податоците на страната преку тој компјутерски систем.</a:t>
            </a:r>
            <a:endParaRPr lang="mk" sz="2400" dirty="0" smtClean="0">
              <a:ea typeface="ＭＳ Ｐゴシック" pitchFamily="34" charset="-128"/>
            </a:endParaRPr>
          </a:p>
        </p:txBody>
      </p:sp>
    </p:spTree>
    <p:extLst>
      <p:ext uri="{BB962C8B-B14F-4D97-AF65-F5344CB8AC3E}">
        <p14:creationId xmlns:p14="http://schemas.microsoft.com/office/powerpoint/2010/main" val="105685960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b="1" i="0" u="none"/>
              <a:t>Складирани компјутерски податоци лоцирани во другата страна</a:t>
            </a:r>
            <a:endParaRPr lang="mk" b="1" dirty="0"/>
          </a:p>
        </p:txBody>
      </p:sp>
      <p:sp>
        <p:nvSpPr>
          <p:cNvPr id="3" name="Content Placeholder 2"/>
          <p:cNvSpPr>
            <a:spLocks noGrp="1"/>
          </p:cNvSpPr>
          <p:nvPr>
            <p:ph idx="1"/>
          </p:nvPr>
        </p:nvSpPr>
        <p:spPr>
          <a:xfrm>
            <a:off x="457200" y="2293034"/>
            <a:ext cx="8229600" cy="3601329"/>
          </a:xfrm>
        </p:spPr>
        <p:txBody>
          <a:bodyPr>
            <a:normAutofit fontScale="92500" lnSpcReduction="20000"/>
          </a:bodyPr>
          <a:lstStyle/>
          <a:p>
            <a:pPr algn="l" rtl="0">
              <a:spcBef>
                <a:spcPts val="600"/>
              </a:spcBef>
              <a:spcAft>
                <a:spcPts val="1200"/>
              </a:spcAft>
            </a:pPr>
            <a:r>
              <a:rPr lang="mk" b="0" i="0" u="none"/>
              <a:t>Член 32б не може да се примени ако:</a:t>
            </a:r>
          </a:p>
          <a:p>
            <a:pPr lvl="1" algn="l" rtl="0">
              <a:spcBef>
                <a:spcPts val="600"/>
              </a:spcBef>
              <a:spcAft>
                <a:spcPts val="1200"/>
              </a:spcAft>
            </a:pPr>
            <a:r>
              <a:rPr lang="mk" sz="3200" b="0" i="0" u="none"/>
              <a:t>Податоците не се складирани во другата страна; или</a:t>
            </a:r>
          </a:p>
          <a:p>
            <a:pPr lvl="1" algn="l" rtl="0">
              <a:spcBef>
                <a:spcPts val="600"/>
              </a:spcBef>
              <a:spcAft>
                <a:spcPts val="1200"/>
              </a:spcAft>
            </a:pPr>
            <a:r>
              <a:rPr lang="mk" sz="3200" b="0" i="0" u="none"/>
              <a:t>Не е извесно каде се складирани податоците, или</a:t>
            </a:r>
          </a:p>
          <a:p>
            <a:pPr lvl="1" algn="l" rtl="0">
              <a:spcBef>
                <a:spcPts val="600"/>
              </a:spcBef>
              <a:spcAft>
                <a:spcPts val="1200"/>
              </a:spcAft>
            </a:pPr>
            <a:r>
              <a:rPr lang="mk" sz="3200" b="0" i="0" u="none"/>
              <a:t>Податоците се складирани на домашна територија</a:t>
            </a:r>
          </a:p>
          <a:p>
            <a:pPr lvl="1" algn="l" rtl="0">
              <a:spcBef>
                <a:spcPts val="600"/>
              </a:spcBef>
              <a:spcAft>
                <a:spcPts val="1200"/>
              </a:spcAft>
            </a:pPr>
            <a:endParaRPr lang="mk" sz="3200" dirty="0" smtClean="0"/>
          </a:p>
          <a:p>
            <a:pPr lvl="1" algn="l" rtl="0">
              <a:spcBef>
                <a:spcPts val="600"/>
              </a:spcBef>
              <a:spcAft>
                <a:spcPts val="1200"/>
              </a:spcAft>
            </a:pPr>
            <a:endParaRPr lang="mk" sz="3200" dirty="0"/>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62</a:t>
            </a:fld>
            <a:endParaRPr lang="mk" dirty="0">
              <a:solidFill>
                <a:schemeClr val="tx1"/>
              </a:solidFill>
            </a:endParaRPr>
          </a:p>
        </p:txBody>
      </p:sp>
    </p:spTree>
    <p:extLst>
      <p:ext uri="{BB962C8B-B14F-4D97-AF65-F5344CB8AC3E}">
        <p14:creationId xmlns:p14="http://schemas.microsoft.com/office/powerpoint/2010/main" val="28145669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mk" sz="3600" b="1" i="0" u="none">
                <a:ea typeface="ＭＳ Ｐゴシック" pitchFamily="34" charset="-128"/>
              </a:rPr>
              <a:t>Член 32 – Прекуграничен пристап до складирани компјутерски податоци со согласност или кога се јавно достапни</a:t>
            </a:r>
            <a:endParaRPr lang="mk"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63</a:t>
            </a:fld>
            <a:endParaRPr lang="mk"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lnSpcReduction="10000"/>
          </a:bodyPr>
          <a:lstStyle/>
          <a:p>
            <a:pPr marL="0" indent="0" algn="just" rtl="0">
              <a:spcBef>
                <a:spcPts val="600"/>
              </a:spcBef>
              <a:spcAft>
                <a:spcPts val="1200"/>
              </a:spcAft>
              <a:buFont typeface="Arial" pitchFamily="34" charset="0"/>
              <a:buNone/>
            </a:pPr>
            <a:r>
              <a:rPr lang="mk" sz="2400" b="0" i="0" u="none">
                <a:ea typeface="ＭＳ Ｐゴシック" pitchFamily="34" charset="-128"/>
              </a:rPr>
              <a:t>Страната може, без овластување од друга страна:</a:t>
            </a: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 кон јавно достапни (од отворен код) складирани компјутерски податоци, без оглед на тоа каде географски се лоцирани податоците; или</a:t>
            </a:r>
            <a:endParaRPr lang="mk" sz="2400" dirty="0">
              <a:ea typeface="ＭＳ Ｐゴシック" pitchFamily="34" charset="-128"/>
            </a:endParaRP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 или да прими, преку компјутерски систем на нејзината територија, складирани компјутерски податоци лоцирани во другата страна, ако страната добие </a:t>
            </a:r>
            <a:r>
              <a:rPr lang="mk" b="1" i="0" u="none">
                <a:solidFill>
                  <a:srgbClr val="FF0000"/>
                </a:solidFill>
                <a:ea typeface="ＭＳ Ｐゴシック" pitchFamily="34" charset="-128"/>
              </a:rPr>
              <a:t>законска и доброволна согласност</a:t>
            </a:r>
            <a:r>
              <a:rPr lang="mk" sz="2400" b="0" i="0" u="none">
                <a:ea typeface="ＭＳ Ｐゴシック" pitchFamily="34" charset="-128"/>
              </a:rPr>
              <a:t> од лицето што има законско овластување да ѝ ги обелодени податоците на страната преку тој компјутерски систем.</a:t>
            </a:r>
            <a:endParaRPr lang="mk" sz="2400" dirty="0" smtClean="0">
              <a:ea typeface="ＭＳ Ｐゴシック" pitchFamily="34" charset="-128"/>
            </a:endParaRPr>
          </a:p>
        </p:txBody>
      </p:sp>
    </p:spTree>
    <p:extLst>
      <p:ext uri="{BB962C8B-B14F-4D97-AF65-F5344CB8AC3E}">
        <p14:creationId xmlns:p14="http://schemas.microsoft.com/office/powerpoint/2010/main" val="195080125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b="1" i="0" u="none"/>
              <a:t>Законска и доброволно согласност</a:t>
            </a:r>
            <a:endParaRPr lang="mk" b="1" dirty="0"/>
          </a:p>
        </p:txBody>
      </p:sp>
      <p:sp>
        <p:nvSpPr>
          <p:cNvPr id="3" name="Content Placeholder 2"/>
          <p:cNvSpPr>
            <a:spLocks noGrp="1"/>
          </p:cNvSpPr>
          <p:nvPr>
            <p:ph idx="1"/>
          </p:nvPr>
        </p:nvSpPr>
        <p:spPr>
          <a:xfrm>
            <a:off x="457200" y="1739692"/>
            <a:ext cx="8229600" cy="4525963"/>
          </a:xfrm>
        </p:spPr>
        <p:txBody>
          <a:bodyPr>
            <a:normAutofit lnSpcReduction="10000"/>
          </a:bodyPr>
          <a:lstStyle/>
          <a:p>
            <a:pPr algn="just" rtl="0"/>
            <a:r>
              <a:rPr lang="mk" b="0" i="0" u="none"/>
              <a:t>Лицето што дава согласност не смее да биде принудено или измамено</a:t>
            </a:r>
          </a:p>
          <a:p>
            <a:pPr algn="just" rtl="0"/>
            <a:r>
              <a:rPr lang="mk" b="0" i="0" u="none"/>
              <a:t>Способност за давање согласност зависи од домашното право</a:t>
            </a:r>
          </a:p>
          <a:p>
            <a:pPr algn="just" rtl="0"/>
            <a:r>
              <a:rPr lang="mk" b="0" i="0" u="none"/>
              <a:t>Малолетници или лица со ментални состојби не смее да дадат согласност</a:t>
            </a:r>
          </a:p>
          <a:p>
            <a:pPr algn="just" rtl="0"/>
            <a:r>
              <a:rPr lang="mk" b="0" i="0" u="none"/>
              <a:t>Обично е потребна изречна согласност </a:t>
            </a:r>
          </a:p>
          <a:p>
            <a:pPr algn="just" rtl="0"/>
            <a:r>
              <a:rPr lang="mk" b="0" i="0" u="none"/>
              <a:t>Договор за општите услови на онлајн-услугите не може да биде доволен </a:t>
            </a: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64</a:t>
            </a:fld>
            <a:endParaRPr lang="mk" dirty="0">
              <a:solidFill>
                <a:schemeClr val="tx1"/>
              </a:solidFill>
            </a:endParaRPr>
          </a:p>
        </p:txBody>
      </p:sp>
    </p:spTree>
    <p:extLst>
      <p:ext uri="{BB962C8B-B14F-4D97-AF65-F5344CB8AC3E}">
        <p14:creationId xmlns:p14="http://schemas.microsoft.com/office/powerpoint/2010/main" val="1802198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mk" sz="3600" b="1" i="0" u="none">
                <a:ea typeface="ＭＳ Ｐゴシック" pitchFamily="34" charset="-128"/>
              </a:rPr>
              <a:t>Член 32 – Прекуграничен пристап до складирани компјутерски податоци со согласност или кога се јавно достапни</a:t>
            </a:r>
            <a:endParaRPr lang="mk"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65</a:t>
            </a:fld>
            <a:endParaRPr lang="mk"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fontScale="92500"/>
          </a:bodyPr>
          <a:lstStyle/>
          <a:p>
            <a:pPr marL="0" indent="0" algn="just" rtl="0">
              <a:spcBef>
                <a:spcPts val="600"/>
              </a:spcBef>
              <a:spcAft>
                <a:spcPts val="1200"/>
              </a:spcAft>
              <a:buFont typeface="Arial" pitchFamily="34" charset="0"/>
              <a:buNone/>
            </a:pPr>
            <a:r>
              <a:rPr lang="mk" sz="2400" b="0" i="0" u="none">
                <a:ea typeface="ＭＳ Ｐゴシック" pitchFamily="34" charset="-128"/>
              </a:rPr>
              <a:t>Страната може, без овластување од друга страна:</a:t>
            </a: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 кон јавно достапни (од отворен код) складирани компјутерски податоци, без оглед на тоа каде географски се лоцирани податоците; или</a:t>
            </a:r>
            <a:endParaRPr lang="mk" sz="2400" dirty="0">
              <a:ea typeface="ＭＳ Ｐゴシック" pitchFamily="34" charset="-128"/>
            </a:endParaRPr>
          </a:p>
          <a:p>
            <a:pPr marL="514350" indent="-514350" algn="just" rtl="0">
              <a:spcBef>
                <a:spcPts val="600"/>
              </a:spcBef>
              <a:spcAft>
                <a:spcPts val="1200"/>
              </a:spcAft>
              <a:buFont typeface="+mj-lt"/>
              <a:buAutoNum type="alphaLcParenR"/>
            </a:pPr>
            <a:r>
              <a:rPr lang="mk" sz="2400" b="0" i="0" u="none">
                <a:ea typeface="ＭＳ Ｐゴシック" pitchFamily="34" charset="-128"/>
              </a:rPr>
              <a:t>да пристапи или да прими, преку компјутерски систем на нејзината територија, складирани компјутерски податоци лоцирани во другата страна, ако страната добие законска и доброволна согласност од </a:t>
            </a:r>
            <a:r>
              <a:rPr lang="mk" b="1" i="0" u="none">
                <a:solidFill>
                  <a:srgbClr val="FF0000"/>
                </a:solidFill>
                <a:ea typeface="ＭＳ Ｐゴシック" pitchFamily="34" charset="-128"/>
              </a:rPr>
              <a:t>лицето што има законско овластување да ѝ ги обелодени податоците</a:t>
            </a:r>
            <a:r>
              <a:rPr lang="mk" sz="2400" b="0" i="0" u="none">
                <a:ea typeface="ＭＳ Ｐゴシック" pitchFamily="34" charset="-128"/>
              </a:rPr>
              <a:t> на страната преку тој компјутерски систем.</a:t>
            </a:r>
            <a:endParaRPr lang="mk" sz="2400" dirty="0" smtClean="0">
              <a:ea typeface="ＭＳ Ｐゴシック" pitchFamily="34" charset="-128"/>
            </a:endParaRPr>
          </a:p>
        </p:txBody>
      </p:sp>
    </p:spTree>
    <p:extLst>
      <p:ext uri="{BB962C8B-B14F-4D97-AF65-F5344CB8AC3E}">
        <p14:creationId xmlns:p14="http://schemas.microsoft.com/office/powerpoint/2010/main" val="329756285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607"/>
            <a:ext cx="8229600" cy="1143000"/>
          </a:xfrm>
        </p:spPr>
        <p:txBody>
          <a:bodyPr/>
          <a:lstStyle/>
          <a:p>
            <a:pPr rtl="0"/>
            <a:r>
              <a:rPr lang="mk" sz="4000" b="1" i="0" u="none" dirty="0"/>
              <a:t>Лице што има законско овластување да обелодени податоци</a:t>
            </a:r>
            <a:endParaRPr lang="mk" sz="4000" b="1" dirty="0"/>
          </a:p>
        </p:txBody>
      </p:sp>
      <p:sp>
        <p:nvSpPr>
          <p:cNvPr id="3" name="Content Placeholder 2"/>
          <p:cNvSpPr>
            <a:spLocks noGrp="1"/>
          </p:cNvSpPr>
          <p:nvPr>
            <p:ph idx="1"/>
          </p:nvPr>
        </p:nvSpPr>
        <p:spPr>
          <a:xfrm>
            <a:off x="457200" y="1978848"/>
            <a:ext cx="8229600" cy="4525963"/>
          </a:xfrm>
        </p:spPr>
        <p:txBody>
          <a:bodyPr>
            <a:normAutofit fontScale="92500" lnSpcReduction="20000"/>
          </a:bodyPr>
          <a:lstStyle/>
          <a:p>
            <a:pPr algn="just" rtl="0"/>
            <a:r>
              <a:rPr lang="mk" b="0" i="0" u="none">
                <a:latin typeface="+mj-lt"/>
              </a:rPr>
              <a:t>Зависи од околностите, законите и од прописите</a:t>
            </a:r>
          </a:p>
          <a:p>
            <a:pPr marL="457200" indent="-457200" algn="just" rtl="0"/>
            <a:r>
              <a:rPr lang="mk" b="0" i="0" u="none">
                <a:latin typeface="+mj-lt"/>
              </a:rPr>
              <a:t>Пример:</a:t>
            </a:r>
            <a:r>
              <a:rPr lang="mk" b="0" i="0" u="none">
                <a:latin typeface="+mj-lt"/>
                <a:cs typeface="Arial" panose="020B0604020202020204" pitchFamily="34" charset="0"/>
              </a:rPr>
              <a:t>Лице може да обезбеди пристап до лична е-пошта што е складирана во странство на службеник на органите за спроведување на законот</a:t>
            </a:r>
          </a:p>
          <a:p>
            <a:pPr marL="457200" indent="-457200" algn="just" rtl="0"/>
            <a:r>
              <a:rPr lang="mk" b="0" i="0" u="none">
                <a:latin typeface="+mj-lt"/>
                <a:cs typeface="Arial" panose="020B0604020202020204" pitchFamily="34" charset="0"/>
              </a:rPr>
              <a:t>Провајдери на услугите обично:</a:t>
            </a:r>
          </a:p>
          <a:p>
            <a:pPr marL="914400" lvl="1" indent="-457200" algn="just" rtl="0">
              <a:buFont typeface="Arial" panose="020B0604020202020204" pitchFamily="34" charset="0"/>
              <a:buChar char="•"/>
            </a:pPr>
            <a:r>
              <a:rPr lang="mk" b="0" i="0" u="none">
                <a:latin typeface="+mj-lt"/>
                <a:cs typeface="Arial" panose="020B0604020202020204" pitchFamily="34" charset="0"/>
              </a:rPr>
              <a:t>Чуваат кориснички податоци, но не ги поседуваат/контролираат</a:t>
            </a:r>
          </a:p>
          <a:p>
            <a:pPr marL="914400" lvl="1" indent="-457200" algn="just" rtl="0">
              <a:buFont typeface="Arial" panose="020B0604020202020204" pitchFamily="34" charset="0"/>
              <a:buChar char="•"/>
            </a:pPr>
            <a:r>
              <a:rPr lang="mk" b="0" i="0" u="none">
                <a:cs typeface="Arial" panose="020B0604020202020204" pitchFamily="34" charset="0"/>
              </a:rPr>
              <a:t>Не може да дадат валидна согласност за обелоденување на кориснички податоци</a:t>
            </a:r>
            <a:endParaRPr lang="mk" dirty="0">
              <a:cs typeface="Arial" panose="020B0604020202020204" pitchFamily="34" charset="0"/>
            </a:endParaRPr>
          </a:p>
        </p:txBody>
      </p:sp>
      <p:sp>
        <p:nvSpPr>
          <p:cNvPr id="4" name="Slide Number Placeholder 3"/>
          <p:cNvSpPr>
            <a:spLocks noGrp="1"/>
          </p:cNvSpPr>
          <p:nvPr>
            <p:ph type="sldNum" sz="quarter" idx="12"/>
          </p:nvPr>
        </p:nvSpPr>
        <p:spPr/>
        <p:txBody>
          <a:bodyPr/>
          <a:lstStyle/>
          <a:p>
            <a:pPr algn="r" rtl="0">
              <a:defRPr/>
            </a:pPr>
            <a:r>
              <a:rPr lang="mk" b="0" i="0" u="none">
                <a:solidFill>
                  <a:schemeClr val="tx1"/>
                </a:solidFill>
              </a:rPr>
              <a:t>!</a:t>
            </a:r>
            <a:fld id="{0E62E50F-F83A-42AC-8BE7-462956D58F63}" type="slidenum">
              <a:rPr>
                <a:solidFill>
                  <a:schemeClr val="tx1"/>
                </a:solidFill>
              </a:rPr>
              <a:pPr>
                <a:defRPr/>
              </a:pPr>
              <a:t>66</a:t>
            </a:fld>
            <a:endParaRPr lang="mk" dirty="0">
              <a:solidFill>
                <a:schemeClr val="tx1"/>
              </a:solidFill>
            </a:endParaRPr>
          </a:p>
        </p:txBody>
      </p:sp>
    </p:spTree>
    <p:extLst>
      <p:ext uri="{BB962C8B-B14F-4D97-AF65-F5344CB8AC3E}">
        <p14:creationId xmlns:p14="http://schemas.microsoft.com/office/powerpoint/2010/main" val="38408526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5901"/>
            <a:ext cx="8229600" cy="4875551"/>
          </a:xfrm>
        </p:spPr>
        <p:txBody>
          <a:bodyPr>
            <a:normAutofit fontScale="85000" lnSpcReduction="10000"/>
          </a:bodyPr>
          <a:lstStyle/>
          <a:p>
            <a:pPr algn="just" rtl="0"/>
            <a:r>
              <a:rPr lang="mk" b="0" i="0" u="none"/>
              <a:t>Претплатнички информации што обично се бараат од мултинационални провајдери на услуги со седиште во Соединетите Американски Држави („провајдери на услуги во САД“)</a:t>
            </a:r>
          </a:p>
          <a:p>
            <a:pPr algn="just" rtl="0"/>
            <a:endParaRPr lang="mk" dirty="0"/>
          </a:p>
          <a:p>
            <a:pPr algn="just" rtl="0"/>
            <a:r>
              <a:rPr lang="mk" b="0" i="0" u="none"/>
              <a:t>Провајдерите на услуги во САД имаат сопствени барања во однос на овозможувањето пристап до податоци или на обелоденување податоци</a:t>
            </a:r>
          </a:p>
          <a:p>
            <a:pPr algn="just" rtl="0"/>
            <a:endParaRPr lang="mk" dirty="0"/>
          </a:p>
          <a:p>
            <a:pPr algn="just" rtl="0"/>
            <a:r>
              <a:rPr lang="mk" b="0" i="0" u="none"/>
              <a:t>Барањата зависат од видот податоци што се бараат (најтешко се добива пристап до содржински податоци)</a:t>
            </a:r>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t>67</a:t>
            </a:fld>
            <a:endParaRPr lang="mk"/>
          </a:p>
        </p:txBody>
      </p:sp>
      <p:sp>
        <p:nvSpPr>
          <p:cNvPr id="5" name="Title 1"/>
          <p:cNvSpPr>
            <a:spLocks noGrp="1"/>
          </p:cNvSpPr>
          <p:nvPr>
            <p:ph type="title"/>
          </p:nvPr>
        </p:nvSpPr>
        <p:spPr>
          <a:xfrm>
            <a:off x="328613" y="211476"/>
            <a:ext cx="8515350" cy="1143000"/>
          </a:xfrm>
        </p:spPr>
        <p:txBody>
          <a:bodyPr/>
          <a:lstStyle/>
          <a:p>
            <a:pPr rtl="0"/>
            <a:r>
              <a:rPr lang="mk" sz="3400" b="1" i="0" u="none"/>
              <a:t>Доброволна соработка без законски мандат</a:t>
            </a:r>
            <a:endParaRPr lang="mk" sz="3400" b="1" dirty="0"/>
          </a:p>
        </p:txBody>
      </p:sp>
    </p:spTree>
    <p:extLst>
      <p:ext uri="{BB962C8B-B14F-4D97-AF65-F5344CB8AC3E}">
        <p14:creationId xmlns:p14="http://schemas.microsoft.com/office/powerpoint/2010/main" val="174302222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mk"/>
          </a:p>
        </p:txBody>
      </p:sp>
      <p:sp>
        <p:nvSpPr>
          <p:cNvPr id="4" name="Slide Number Placeholder 3"/>
          <p:cNvSpPr>
            <a:spLocks noGrp="1"/>
          </p:cNvSpPr>
          <p:nvPr>
            <p:ph type="sldNum" sz="quarter" idx="12"/>
          </p:nvPr>
        </p:nvSpPr>
        <p:spPr/>
        <p:txBody>
          <a:bodyPr/>
          <a:lstStyle/>
          <a:p>
            <a:pPr algn="r" rtl="0"/>
            <a:fld id="{CBD56858-EB0B-D04D-B23C-7A827FD60C9F}" type="slidenum">
              <a:rPr/>
              <a:pPr/>
              <a:t>68</a:t>
            </a:fld>
            <a:endParaRPr lang="mk"/>
          </a:p>
        </p:txBody>
      </p:sp>
      <p:pic>
        <p:nvPicPr>
          <p:cNvPr id="7" name="Picture 6"/>
          <p:cNvPicPr>
            <a:picLocks noChangeAspect="1"/>
          </p:cNvPicPr>
          <p:nvPr/>
        </p:nvPicPr>
        <p:blipFill rotWithShape="1">
          <a:blip r:embed="rId3"/>
          <a:srcRect b="29664"/>
          <a:stretch/>
        </p:blipFill>
        <p:spPr>
          <a:xfrm>
            <a:off x="457200" y="694690"/>
            <a:ext cx="8353425" cy="5578519"/>
          </a:xfrm>
          <a:prstGeom prst="rect">
            <a:avLst/>
          </a:prstGeom>
        </p:spPr>
      </p:pic>
    </p:spTree>
    <p:extLst>
      <p:ext uri="{BB962C8B-B14F-4D97-AF65-F5344CB8AC3E}">
        <p14:creationId xmlns:p14="http://schemas.microsoft.com/office/powerpoint/2010/main" val="31933352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rtl="0"/>
            <a:fld id="{CBD56858-EB0B-D04D-B23C-7A827FD60C9F}" type="slidenum">
              <a:rPr/>
              <a:pPr/>
              <a:t>69</a:t>
            </a:fld>
            <a:endParaRPr lang="mk"/>
          </a:p>
        </p:txBody>
      </p:sp>
      <p:pic>
        <p:nvPicPr>
          <p:cNvPr id="1026" name="Picture 2" descr="https://publicintelligence.net/wp-content/uploads/2011/11/Facebook2010-2_Page_1.jpg"/>
          <p:cNvPicPr>
            <a:picLocks noChangeAspect="1" noChangeArrowheads="1"/>
          </p:cNvPicPr>
          <p:nvPr/>
        </p:nvPicPr>
        <p:blipFill rotWithShape="1">
          <a:blip r:embed="rId3">
            <a:extLst>
              <a:ext uri="{28A0092B-C50C-407E-A947-70E740481C1C}">
                <a14:useLocalDpi xmlns:a14="http://schemas.microsoft.com/office/drawing/2010/main" val="0"/>
              </a:ext>
            </a:extLst>
          </a:blip>
          <a:srcRect b="19462"/>
          <a:stretch/>
        </p:blipFill>
        <p:spPr bwMode="auto">
          <a:xfrm>
            <a:off x="1090091" y="9571"/>
            <a:ext cx="6916253" cy="6852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442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5604"/>
            <a:ext cx="8229600" cy="5334000"/>
          </a:xfrm>
        </p:spPr>
        <p:txBody>
          <a:bodyPr>
            <a:noAutofit/>
          </a:bodyPr>
          <a:lstStyle/>
          <a:p>
            <a:pPr algn="just" rtl="0"/>
            <a:r>
              <a:rPr lang="mk" sz="3000" b="0" i="0" u="none"/>
              <a:t>Во Конвенцијата од Будимпешта „провајдер на услуги“ значи:</a:t>
            </a:r>
          </a:p>
          <a:p>
            <a:pPr marL="971550" lvl="1" indent="-571500" algn="just" rtl="0">
              <a:buFont typeface="+mj-lt"/>
              <a:buAutoNum type="romanUcPeriod"/>
            </a:pPr>
            <a:r>
              <a:rPr lang="mk" sz="2600" b="0" i="0" u="none"/>
              <a:t>секое јавно или приватно лице што им дава на корисниците на неговите услуги можност да комуницираат по пат на компјутерски систем, и</a:t>
            </a:r>
          </a:p>
          <a:p>
            <a:pPr marL="971550" lvl="1" indent="-571500" algn="just" rtl="0">
              <a:buFont typeface="+mj-lt"/>
              <a:buAutoNum type="romanUcPeriod"/>
            </a:pPr>
            <a:r>
              <a:rPr lang="mk" sz="2600" b="0" i="0" u="none"/>
              <a:t>секое друго лице што обработува или складира компјутерски податоци за сметка на таквите комуникациски 	услуги или за сметка на корисниците на таквите услуги.</a:t>
            </a:r>
            <a:endParaRPr lang="mk" sz="2600" dirty="0" smtClean="0"/>
          </a:p>
          <a:p>
            <a:pPr algn="l" rtl="0"/>
            <a:r>
              <a:rPr lang="mk" sz="3000" b="0" i="0" u="none"/>
              <a:t>[инструкторот треба да упати на дефиницијата на провајдерот на услуги во локалното законодавство]</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7</a:t>
            </a:fld>
            <a:endParaRPr lang="mk" dirty="0"/>
          </a:p>
        </p:txBody>
      </p:sp>
      <p:sp>
        <p:nvSpPr>
          <p:cNvPr id="5" name="Title 4"/>
          <p:cNvSpPr>
            <a:spLocks noGrp="1"/>
          </p:cNvSpPr>
          <p:nvPr>
            <p:ph type="title"/>
          </p:nvPr>
        </p:nvSpPr>
        <p:spPr/>
        <p:txBody>
          <a:bodyPr/>
          <a:lstStyle/>
          <a:p>
            <a:pPr rtl="0"/>
            <a:r>
              <a:rPr lang="mk" b="1" i="0" u="none"/>
              <a:t>Провајдер на услуги</a:t>
            </a:r>
            <a:endParaRPr lang="mk" b="1" dirty="0"/>
          </a:p>
        </p:txBody>
      </p:sp>
    </p:spTree>
    <p:extLst>
      <p:ext uri="{BB962C8B-B14F-4D97-AF65-F5344CB8AC3E}">
        <p14:creationId xmlns:p14="http://schemas.microsoft.com/office/powerpoint/2010/main" val="267402603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mk"/>
          </a:p>
        </p:txBody>
      </p:sp>
      <p:sp>
        <p:nvSpPr>
          <p:cNvPr id="3" name="Content Placeholder 2"/>
          <p:cNvSpPr>
            <a:spLocks noGrp="1"/>
          </p:cNvSpPr>
          <p:nvPr>
            <p:ph idx="1"/>
          </p:nvPr>
        </p:nvSpPr>
        <p:spPr/>
        <p:txBody>
          <a:bodyPr/>
          <a:lstStyle/>
          <a:p>
            <a:endParaRPr lang="mk"/>
          </a:p>
        </p:txBody>
      </p:sp>
      <p:sp>
        <p:nvSpPr>
          <p:cNvPr id="4" name="Slide Number Placeholder 3"/>
          <p:cNvSpPr>
            <a:spLocks noGrp="1"/>
          </p:cNvSpPr>
          <p:nvPr>
            <p:ph type="sldNum" sz="quarter" idx="12"/>
          </p:nvPr>
        </p:nvSpPr>
        <p:spPr/>
        <p:txBody>
          <a:bodyPr/>
          <a:lstStyle/>
          <a:p>
            <a:pPr algn="r" rtl="0"/>
            <a:fld id="{CBD56858-EB0B-D04D-B23C-7A827FD60C9F}" type="slidenum">
              <a:rPr/>
              <a:pPr/>
              <a:t>70</a:t>
            </a:fld>
            <a:endParaRPr lang="mk"/>
          </a:p>
        </p:txBody>
      </p:sp>
      <p:pic>
        <p:nvPicPr>
          <p:cNvPr id="2052" name="Picture 4" descr="Image result for twitter law enforcement guideli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35504"/>
            <a:ext cx="8832744" cy="6285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48873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Image result for apple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2744" y="18601"/>
            <a:ext cx="1427973" cy="16550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42227"/>
            <a:ext cx="8229600" cy="1143000"/>
          </a:xfrm>
        </p:spPr>
        <p:txBody>
          <a:bodyPr/>
          <a:lstStyle/>
          <a:p>
            <a:pPr rtl="0"/>
            <a:r>
              <a:rPr lang="mk" sz="3400" b="1" i="0" u="none"/>
              <a:t>Apple</a:t>
            </a:r>
            <a:endParaRPr lang="mk" sz="3400" b="1" dirty="0"/>
          </a:p>
        </p:txBody>
      </p:sp>
      <p:sp>
        <p:nvSpPr>
          <p:cNvPr id="3" name="Content Placeholder 2"/>
          <p:cNvSpPr>
            <a:spLocks noGrp="1"/>
          </p:cNvSpPr>
          <p:nvPr>
            <p:ph idx="1"/>
          </p:nvPr>
        </p:nvSpPr>
        <p:spPr>
          <a:xfrm>
            <a:off x="286871" y="806824"/>
            <a:ext cx="8552329" cy="6051175"/>
          </a:xfrm>
        </p:spPr>
        <p:txBody>
          <a:bodyPr>
            <a:normAutofit fontScale="85000" lnSpcReduction="20000"/>
          </a:bodyPr>
          <a:lstStyle/>
          <a:p>
            <a:pPr marL="0" indent="0" algn="just" rtl="0">
              <a:buNone/>
            </a:pPr>
            <a:r>
              <a:rPr lang="mk" b="0" i="0" u="none"/>
              <a:t>Apple ќе прифати врачување на законски валидни барања за информации од органите за спроведување на законот по е-пошта, под услов тие да се пратени од официјалната адреса на е-пошта на засегнатата агенција за спроведување на законот. Службениците за спроведување на законот во EMEIA што поднесуваат барање за информации до Apple треба да пополнат формулар на барање за информации од агенција за спроведување на законот и да го пратат директно од официјалната адреса на нивната агенција за спроведување на законот до поштенското сандаче law.enf.emeia@apple.com. Оваа адреса на е-пошта е наменета исклучително за поднесување барања за спроведување на законот од агенти за спроведување на законот и владини агенти. Ако не се користат итни постапки, Apple обелоденува содржини исклучително со налог за претрес во согласност со барање за меѓусебна правна помош или слична активност за соработка.</a:t>
            </a:r>
          </a:p>
        </p:txBody>
      </p:sp>
      <p:sp>
        <p:nvSpPr>
          <p:cNvPr id="4" name="Slide Number Placeholder 3"/>
          <p:cNvSpPr>
            <a:spLocks noGrp="1"/>
          </p:cNvSpPr>
          <p:nvPr>
            <p:ph type="sldNum" sz="quarter" idx="12"/>
          </p:nvPr>
        </p:nvSpPr>
        <p:spPr/>
        <p:txBody>
          <a:bodyPr/>
          <a:lstStyle/>
          <a:p>
            <a:pPr algn="r" rtl="0"/>
            <a:fld id="{CBD56858-EB0B-D04D-B23C-7A827FD60C9F}" type="slidenum">
              <a:rPr/>
              <a:pPr/>
              <a:t>71</a:t>
            </a:fld>
            <a:endParaRPr lang="mk"/>
          </a:p>
        </p:txBody>
      </p:sp>
    </p:spTree>
    <p:extLst>
      <p:ext uri="{BB962C8B-B14F-4D97-AF65-F5344CB8AC3E}">
        <p14:creationId xmlns:p14="http://schemas.microsoft.com/office/powerpoint/2010/main" val="336842341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Facebook</a:t>
            </a:r>
            <a:endParaRPr lang="mk" sz="3400" b="1" dirty="0"/>
          </a:p>
        </p:txBody>
      </p:sp>
      <p:sp>
        <p:nvSpPr>
          <p:cNvPr id="3" name="Content Placeholder 2"/>
          <p:cNvSpPr>
            <a:spLocks noGrp="1"/>
          </p:cNvSpPr>
          <p:nvPr>
            <p:ph idx="1"/>
          </p:nvPr>
        </p:nvSpPr>
        <p:spPr>
          <a:xfrm>
            <a:off x="457200" y="2005649"/>
            <a:ext cx="8229600" cy="4525963"/>
          </a:xfrm>
        </p:spPr>
        <p:txBody>
          <a:bodyPr>
            <a:normAutofit fontScale="92500" lnSpcReduction="20000"/>
          </a:bodyPr>
          <a:lstStyle/>
          <a:p>
            <a:pPr marL="0" indent="0" algn="just" rtl="0">
              <a:buNone/>
            </a:pPr>
            <a:r>
              <a:rPr lang="mk" b="0" i="0" u="none"/>
              <a:t>Барања до Facebook од регионите што не им припаѓаат на САД или на Канада треба да се праќаат до Facebook Ireland и по нив треба да постапува единица за спроведување на законот за Facebook Ireland. Условите и постапките на Facebook за обелоденување на странски органи не се многу конкретни. Се чини дека Facebook Ireland Limited е во можност да обелоденува информации за претплатници [и „некоја друга евиденција“ што значи податоци за сообраќајот] на барање. Facebook нема да обработува општи или нејасни барања.</a:t>
            </a:r>
          </a:p>
        </p:txBody>
      </p:sp>
      <p:sp>
        <p:nvSpPr>
          <p:cNvPr id="4" name="Slide Number Placeholder 3"/>
          <p:cNvSpPr>
            <a:spLocks noGrp="1"/>
          </p:cNvSpPr>
          <p:nvPr>
            <p:ph type="sldNum" sz="quarter" idx="12"/>
          </p:nvPr>
        </p:nvSpPr>
        <p:spPr/>
        <p:txBody>
          <a:bodyPr/>
          <a:lstStyle/>
          <a:p>
            <a:pPr algn="r" rtl="0"/>
            <a:fld id="{CBD56858-EB0B-D04D-B23C-7A827FD60C9F}" type="slidenum">
              <a:rPr/>
              <a:pPr/>
              <a:t>72</a:t>
            </a:fld>
            <a:endParaRPr lang="mk"/>
          </a:p>
        </p:txBody>
      </p:sp>
      <p:pic>
        <p:nvPicPr>
          <p:cNvPr id="2050" name="Picture 2" descr="Image result for facebook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4107" y="-313373"/>
            <a:ext cx="2851785" cy="2851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65900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Microsoft</a:t>
            </a:r>
            <a:endParaRPr lang="mk" sz="3400" b="1" dirty="0"/>
          </a:p>
        </p:txBody>
      </p:sp>
      <p:sp>
        <p:nvSpPr>
          <p:cNvPr id="3" name="Content Placeholder 2"/>
          <p:cNvSpPr>
            <a:spLocks noGrp="1"/>
          </p:cNvSpPr>
          <p:nvPr>
            <p:ph idx="1"/>
          </p:nvPr>
        </p:nvSpPr>
        <p:spPr>
          <a:xfrm>
            <a:off x="457200" y="1830387"/>
            <a:ext cx="8229600" cy="4525963"/>
          </a:xfrm>
        </p:spPr>
        <p:txBody>
          <a:bodyPr>
            <a:normAutofit fontScale="92500" lnSpcReduction="20000"/>
          </a:bodyPr>
          <a:lstStyle/>
          <a:p>
            <a:pPr marL="0" indent="0" algn="just" rtl="0">
              <a:buNone/>
            </a:pPr>
            <a:r>
              <a:rPr lang="mk" b="0" i="0" u="none"/>
              <a:t>За барања однадвор од САД, Microsoft може да достави основни информации за претплатници (basic subscriber information (BSI)) и трансакциски податоци, директно по прием на барање пратено во неговата канцеларија во Република Ирска. За содржински податоци потребно е барање за меѓусебна правна помош. Тимот за усогласеност на Microsoft ги ревидира барањата за податоци за да провери дали барањата се валидни, ги одбива оние што не се валидни и доставува само податоци што се наведени во законскиот налог.</a:t>
            </a:r>
          </a:p>
        </p:txBody>
      </p:sp>
      <p:sp>
        <p:nvSpPr>
          <p:cNvPr id="4" name="Slide Number Placeholder 3"/>
          <p:cNvSpPr>
            <a:spLocks noGrp="1"/>
          </p:cNvSpPr>
          <p:nvPr>
            <p:ph type="sldNum" sz="quarter" idx="12"/>
          </p:nvPr>
        </p:nvSpPr>
        <p:spPr/>
        <p:txBody>
          <a:bodyPr/>
          <a:lstStyle/>
          <a:p>
            <a:pPr algn="r" rtl="0"/>
            <a:fld id="{CBD56858-EB0B-D04D-B23C-7A827FD60C9F}" type="slidenum">
              <a:rPr/>
              <a:pPr/>
              <a:t>73</a:t>
            </a:fld>
            <a:endParaRPr lang="mk"/>
          </a:p>
        </p:txBody>
      </p:sp>
      <p:pic>
        <p:nvPicPr>
          <p:cNvPr id="1028" name="Picture 4" descr="http://logok.org/wp-content/uploads/2014/06/Microsoft-logo-m-bo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9255" y="-1348422"/>
            <a:ext cx="7179945" cy="438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286665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Прашања на соработката со странски провајдери на услуги</a:t>
            </a:r>
            <a:endParaRPr lang="mk" sz="3400" b="1" dirty="0"/>
          </a:p>
        </p:txBody>
      </p:sp>
      <p:sp>
        <p:nvSpPr>
          <p:cNvPr id="3" name="Content Placeholder 2"/>
          <p:cNvSpPr>
            <a:spLocks noGrp="1"/>
          </p:cNvSpPr>
          <p:nvPr>
            <p:ph idx="1"/>
          </p:nvPr>
        </p:nvSpPr>
        <p:spPr/>
        <p:txBody>
          <a:bodyPr/>
          <a:lstStyle/>
          <a:p>
            <a:pPr algn="just" rtl="0"/>
            <a:r>
              <a:rPr lang="mk" b="0" i="0" u="none"/>
              <a:t>Нестабилност на политиките</a:t>
            </a:r>
          </a:p>
          <a:p>
            <a:pPr algn="just" rtl="0"/>
            <a:r>
              <a:rPr lang="mk" b="0" i="0" u="none"/>
              <a:t>Локација, територијалност и јурисдикција</a:t>
            </a:r>
          </a:p>
          <a:p>
            <a:pPr algn="just" rtl="0"/>
            <a:r>
              <a:rPr lang="mk" b="0" i="0" u="none"/>
              <a:t>Американски наспроти европски провајдери</a:t>
            </a:r>
          </a:p>
          <a:p>
            <a:pPr algn="just" rtl="0"/>
            <a:r>
              <a:rPr lang="mk" b="0" i="0" u="none"/>
              <a:t> Директни барања и барања во вонредни ситуации</a:t>
            </a:r>
          </a:p>
          <a:p>
            <a:pPr algn="just" rtl="0"/>
            <a:r>
              <a:rPr lang="mk" b="0" i="0" u="none"/>
              <a:t>Различни барања за различни видови податоци</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74</a:t>
            </a:fld>
            <a:endParaRPr lang="mk" dirty="0"/>
          </a:p>
        </p:txBody>
      </p:sp>
    </p:spTree>
    <p:extLst>
      <p:ext uri="{BB962C8B-B14F-4D97-AF65-F5344CB8AC3E}">
        <p14:creationId xmlns:p14="http://schemas.microsoft.com/office/powerpoint/2010/main" val="206845670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Нестабилност на политиките</a:t>
            </a:r>
            <a:endParaRPr lang="mk" sz="3400" b="1" dirty="0"/>
          </a:p>
        </p:txBody>
      </p:sp>
      <p:sp>
        <p:nvSpPr>
          <p:cNvPr id="3" name="Content Placeholder 2"/>
          <p:cNvSpPr>
            <a:spLocks noGrp="1"/>
          </p:cNvSpPr>
          <p:nvPr>
            <p:ph idx="1"/>
          </p:nvPr>
        </p:nvSpPr>
        <p:spPr>
          <a:xfrm>
            <a:off x="457200" y="1581982"/>
            <a:ext cx="8229600" cy="4956930"/>
          </a:xfrm>
        </p:spPr>
        <p:txBody>
          <a:bodyPr>
            <a:normAutofit/>
          </a:bodyPr>
          <a:lstStyle/>
          <a:p>
            <a:pPr algn="just" rtl="0"/>
            <a:r>
              <a:rPr lang="mk" b="0" i="0" u="none"/>
              <a:t>Политиките на провајдерот на услугите немаат предвидливост </a:t>
            </a:r>
          </a:p>
          <a:p>
            <a:pPr algn="just" rtl="0"/>
            <a:r>
              <a:rPr lang="mk" b="0" i="0" u="none"/>
              <a:t>Политиките може да се менуваат и се менуваат унилатерално без претходно известување.</a:t>
            </a:r>
          </a:p>
          <a:p>
            <a:pPr algn="just" rtl="0"/>
            <a:r>
              <a:rPr lang="mk" b="0" i="0" u="none"/>
              <a:t>Политиките се применуваат различно за различни страни на Конвенцијата од Будимпешта </a:t>
            </a:r>
          </a:p>
          <a:p>
            <a:pPr algn="just" rtl="0"/>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75</a:t>
            </a:fld>
            <a:endParaRPr lang="mk" dirty="0"/>
          </a:p>
        </p:txBody>
      </p:sp>
    </p:spTree>
    <p:extLst>
      <p:ext uri="{BB962C8B-B14F-4D97-AF65-F5344CB8AC3E}">
        <p14:creationId xmlns:p14="http://schemas.microsoft.com/office/powerpoint/2010/main" val="160335467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pPr rtl="0"/>
            <a:r>
              <a:rPr lang="mk" sz="3400" b="1" i="0" u="none"/>
              <a:t>Локација, територијалност и јурисдикција</a:t>
            </a:r>
            <a:endParaRPr lang="mk" sz="3400" b="1" dirty="0"/>
          </a:p>
        </p:txBody>
      </p:sp>
      <p:sp>
        <p:nvSpPr>
          <p:cNvPr id="3" name="Content Placeholder 2"/>
          <p:cNvSpPr>
            <a:spLocks noGrp="1"/>
          </p:cNvSpPr>
          <p:nvPr>
            <p:ph idx="1"/>
          </p:nvPr>
        </p:nvSpPr>
        <p:spPr>
          <a:xfrm>
            <a:off x="457200" y="1417638"/>
            <a:ext cx="8229600" cy="5121274"/>
          </a:xfrm>
        </p:spPr>
        <p:txBody>
          <a:bodyPr>
            <a:normAutofit fontScale="92500" lnSpcReduction="10000"/>
          </a:bodyPr>
          <a:lstStyle/>
          <a:p>
            <a:pPr algn="just" rtl="0"/>
            <a:r>
              <a:rPr lang="mk" b="0" i="0" u="none"/>
              <a:t>Услови за пристап до информации за претплатници утврдени според:</a:t>
            </a:r>
          </a:p>
          <a:p>
            <a:pPr lvl="1" algn="just" rtl="0"/>
            <a:r>
              <a:rPr lang="mk" b="0" i="0" u="none"/>
              <a:t>локацијата на провајдерот на услуги и прописите со кои се регулира таквиот провајдер на услуги</a:t>
            </a:r>
          </a:p>
          <a:p>
            <a:pPr lvl="1" algn="just" rtl="0"/>
            <a:r>
              <a:rPr lang="mk" b="0" i="0" u="none"/>
              <a:t>дали органот за спроведување на законот што бара информации има јурисдикција за кривичното дело</a:t>
            </a:r>
          </a:p>
          <a:p>
            <a:pPr algn="just" rtl="0"/>
            <a:endParaRPr lang="mk" dirty="0" smtClean="0"/>
          </a:p>
          <a:p>
            <a:pPr algn="just" rtl="0"/>
            <a:r>
              <a:rPr lang="mk" b="0" i="0" u="none"/>
              <a:t>Содржинските податоци во Соединетите Американски Држави секогаш не се обелоденуваат доброволно – често е потребно формално барање од американската влада</a:t>
            </a:r>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lgn="r" rtl="0"/>
              <a:t>76</a:t>
            </a:fld>
            <a:endParaRPr lang="mk" dirty="0"/>
          </a:p>
        </p:txBody>
      </p:sp>
    </p:spTree>
    <p:extLst>
      <p:ext uri="{BB962C8B-B14F-4D97-AF65-F5344CB8AC3E}">
        <p14:creationId xmlns:p14="http://schemas.microsoft.com/office/powerpoint/2010/main" val="173130649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pPr rtl="0"/>
            <a:r>
              <a:rPr lang="mk" sz="3400" b="1" i="0" u="none"/>
              <a:t>Американски наспроти европски провајдери</a:t>
            </a:r>
            <a:endParaRPr lang="mk" sz="3400" b="1" dirty="0"/>
          </a:p>
        </p:txBody>
      </p:sp>
      <p:sp>
        <p:nvSpPr>
          <p:cNvPr id="3" name="Content Placeholder 2"/>
          <p:cNvSpPr>
            <a:spLocks noGrp="1"/>
          </p:cNvSpPr>
          <p:nvPr>
            <p:ph idx="1"/>
          </p:nvPr>
        </p:nvSpPr>
        <p:spPr>
          <a:xfrm>
            <a:off x="457200" y="1154243"/>
            <a:ext cx="8229600" cy="5567232"/>
          </a:xfrm>
        </p:spPr>
        <p:txBody>
          <a:bodyPr>
            <a:normAutofit fontScale="85000" lnSpcReduction="20000"/>
          </a:bodyPr>
          <a:lstStyle/>
          <a:p>
            <a:pPr algn="just" rtl="0"/>
            <a:r>
              <a:rPr lang="mk" b="0" i="0" u="none"/>
              <a:t>Провајдерите на услуги во САД доброволно и директно им обелоденуваат информации за претплатници и податоци за сообраќајот на странски агенции за спроведување на законот</a:t>
            </a:r>
          </a:p>
          <a:p>
            <a:pPr algn="just" rtl="0"/>
            <a:endParaRPr lang="mk" dirty="0"/>
          </a:p>
          <a:p>
            <a:pPr algn="just" rtl="0"/>
            <a:r>
              <a:rPr lang="mk" b="0" i="0" u="none"/>
              <a:t>Провајдерите на услуги во Европа обелоденуваат информации за претплатници и податоци за сообраќајот само како одговор за наредби добиени преку домашните власти по барања за меѓусебна правна помош</a:t>
            </a:r>
          </a:p>
          <a:p>
            <a:pPr algn="just" rtl="0"/>
            <a:endParaRPr lang="mk" dirty="0"/>
          </a:p>
          <a:p>
            <a:pPr algn="just" rtl="0"/>
            <a:r>
              <a:rPr lang="mk" b="0" i="0" u="none"/>
              <a:t>Голем број провајдери на услуги во САД имаат подружници во Европа што ги ограничува можностите за директна соработка</a:t>
            </a:r>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77</a:t>
            </a:fld>
            <a:endParaRPr lang="mk" dirty="0"/>
          </a:p>
        </p:txBody>
      </p:sp>
    </p:spTree>
    <p:extLst>
      <p:ext uri="{BB962C8B-B14F-4D97-AF65-F5344CB8AC3E}">
        <p14:creationId xmlns:p14="http://schemas.microsoft.com/office/powerpoint/2010/main" val="180879999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Директни барања за зачувување и барања во вонредни ситуации</a:t>
            </a:r>
            <a:endParaRPr lang="mk" sz="3400" b="1" dirty="0"/>
          </a:p>
        </p:txBody>
      </p:sp>
      <p:sp>
        <p:nvSpPr>
          <p:cNvPr id="3" name="Content Placeholder 2"/>
          <p:cNvSpPr>
            <a:spLocks noGrp="1"/>
          </p:cNvSpPr>
          <p:nvPr>
            <p:ph idx="1"/>
          </p:nvPr>
        </p:nvSpPr>
        <p:spPr/>
        <p:txBody>
          <a:bodyPr/>
          <a:lstStyle/>
          <a:p>
            <a:pPr algn="just" rtl="0"/>
            <a:r>
              <a:rPr lang="mk" b="0" i="0" u="none"/>
              <a:t>Провајдерите на услуги во САД прифаќаат барања за зачувување што ги даваат директно странски власти</a:t>
            </a:r>
          </a:p>
          <a:p>
            <a:pPr algn="just" rtl="0"/>
            <a:endParaRPr lang="mk" dirty="0"/>
          </a:p>
          <a:p>
            <a:pPr algn="just" rtl="0"/>
            <a:r>
              <a:rPr lang="mk" b="0" i="0" u="none"/>
              <a:t>Провајдерите на услуги во САД имаат процедури за прифаќање на барања во вонредни ситуации</a:t>
            </a:r>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78</a:t>
            </a:fld>
            <a:endParaRPr lang="mk" dirty="0"/>
          </a:p>
        </p:txBody>
      </p:sp>
    </p:spTree>
    <p:extLst>
      <p:ext uri="{BB962C8B-B14F-4D97-AF65-F5344CB8AC3E}">
        <p14:creationId xmlns:p14="http://schemas.microsoft.com/office/powerpoint/2010/main" val="99810547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mk" sz="3400" b="1" i="0" u="none"/>
              <a:t>Различни барања за различни видови податоци</a:t>
            </a:r>
            <a:endParaRPr lang="mk" sz="3400" b="1" dirty="0"/>
          </a:p>
        </p:txBody>
      </p:sp>
      <p:sp>
        <p:nvSpPr>
          <p:cNvPr id="3" name="Content Placeholder 2"/>
          <p:cNvSpPr>
            <a:spLocks noGrp="1"/>
          </p:cNvSpPr>
          <p:nvPr>
            <p:ph idx="1"/>
          </p:nvPr>
        </p:nvSpPr>
        <p:spPr/>
        <p:txBody>
          <a:bodyPr>
            <a:normAutofit lnSpcReduction="10000"/>
          </a:bodyPr>
          <a:lstStyle/>
          <a:p>
            <a:pPr algn="l" rtl="0"/>
            <a:r>
              <a:rPr lang="mk" b="0" i="0" u="none"/>
              <a:t>Провајдерите на услуги во САД бараат различни нивоа на заштитни мерки за обелоденување различни видови податоци</a:t>
            </a:r>
          </a:p>
          <a:p>
            <a:endParaRPr lang="mk" dirty="0"/>
          </a:p>
          <a:p>
            <a:pPr algn="just" rtl="0"/>
            <a:r>
              <a:rPr lang="mk" b="0" i="0" u="none"/>
              <a:t>Пристап до информации за претплатници може да биде прифатен врз основа на наредба за давање податоци, додека за пристап до содржински информации може да се побара судски налог </a:t>
            </a:r>
            <a:endParaRPr lang="mk" dirty="0"/>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79</a:t>
            </a:fld>
            <a:endParaRPr lang="mk" dirty="0"/>
          </a:p>
        </p:txBody>
      </p:sp>
    </p:spTree>
    <p:extLst>
      <p:ext uri="{BB962C8B-B14F-4D97-AF65-F5344CB8AC3E}">
        <p14:creationId xmlns:p14="http://schemas.microsoft.com/office/powerpoint/2010/main" val="23791597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5545"/>
            <a:ext cx="8229600" cy="4890806"/>
          </a:xfrm>
        </p:spPr>
        <p:txBody>
          <a:bodyPr>
            <a:normAutofit lnSpcReduction="10000"/>
          </a:bodyPr>
          <a:lstStyle/>
          <a:p>
            <a:pPr algn="just" rtl="0"/>
            <a:r>
              <a:rPr lang="mk" sz="2800" b="0" i="0" u="none"/>
              <a:t>Вклучува:	</a:t>
            </a:r>
          </a:p>
          <a:p>
            <a:pPr lvl="1" algn="just" rtl="0"/>
            <a:r>
              <a:rPr lang="mk" sz="2400" b="0" i="0" u="none"/>
              <a:t>Лица што </a:t>
            </a:r>
            <a:r>
              <a:rPr lang="mk" sz="2400" b="1" i="0" u="sng"/>
              <a:t>обезбедуваат можност за комуницирање</a:t>
            </a:r>
            <a:r>
              <a:rPr lang="mk" sz="2400" b="0" i="0" u="none"/>
              <a:t> по пат на компјутерски систем</a:t>
            </a:r>
          </a:p>
          <a:p>
            <a:pPr lvl="1" algn="just" rtl="0"/>
            <a:r>
              <a:rPr lang="mk" sz="2400" b="0" i="0" u="none"/>
              <a:t>Секое лице што </a:t>
            </a:r>
            <a:r>
              <a:rPr lang="mk" sz="2400" b="1" i="0" u="sng"/>
              <a:t>обработува/складира компјутерски податоци</a:t>
            </a:r>
            <a:r>
              <a:rPr lang="mk" sz="2400" b="0" i="0" u="none"/>
              <a:t> за сметка за таквите лица</a:t>
            </a:r>
          </a:p>
          <a:p>
            <a:pPr algn="just" rtl="0"/>
            <a:r>
              <a:rPr lang="mk" sz="2800" b="0" i="0" u="none"/>
              <a:t>Вклучува и </a:t>
            </a:r>
            <a:r>
              <a:rPr lang="mk" sz="2800" b="1" i="0" u="sng"/>
              <a:t>приватни</a:t>
            </a:r>
            <a:r>
              <a:rPr lang="mk" sz="2800" b="0" i="0" u="sng"/>
              <a:t> </a:t>
            </a:r>
            <a:r>
              <a:rPr lang="mk" sz="2800" b="0" i="0" u="none"/>
              <a:t>и </a:t>
            </a:r>
            <a:r>
              <a:rPr lang="mk" sz="2800" b="1" i="0" u="sng"/>
              <a:t>јавни</a:t>
            </a:r>
            <a:r>
              <a:rPr lang="mk" sz="2800" b="0" i="0" u="none"/>
              <a:t> лица</a:t>
            </a:r>
          </a:p>
          <a:p>
            <a:pPr algn="just" rtl="0"/>
            <a:r>
              <a:rPr lang="mk" sz="2800" b="0" i="0" u="none"/>
              <a:t>Ирелевантно е дали </a:t>
            </a:r>
            <a:r>
              <a:rPr lang="mk" sz="2800" b="1" i="0" u="sng"/>
              <a:t>корисниците формираат затворена група</a:t>
            </a:r>
            <a:r>
              <a:rPr lang="mk" sz="2800" b="0" i="0" u="none"/>
              <a:t> или дали </a:t>
            </a:r>
            <a:r>
              <a:rPr lang="mk" sz="2800" b="1" i="0" u="sng"/>
              <a:t>провајдерите нудат услуги на јавноста</a:t>
            </a:r>
          </a:p>
          <a:p>
            <a:pPr algn="just" rtl="0"/>
            <a:r>
              <a:rPr lang="mk" sz="2800" b="0" i="0" u="none"/>
              <a:t>Ирелевантно е дали дадените услуги се </a:t>
            </a:r>
            <a:r>
              <a:rPr lang="mk" sz="2800" b="1" i="0" u="sng"/>
              <a:t>бесплатни </a:t>
            </a:r>
            <a:r>
              <a:rPr lang="mk" sz="2800" b="0" i="0" u="none"/>
              <a:t>или </a:t>
            </a:r>
            <a:r>
              <a:rPr lang="mk" sz="2800" b="1" i="0" u="sng"/>
              <a:t>за надоместок</a:t>
            </a:r>
          </a:p>
        </p:txBody>
      </p:sp>
      <p:sp>
        <p:nvSpPr>
          <p:cNvPr id="4" name="Slide Number Placeholder 3"/>
          <p:cNvSpPr>
            <a:spLocks noGrp="1"/>
          </p:cNvSpPr>
          <p:nvPr>
            <p:ph type="sldNum" sz="quarter" idx="12"/>
          </p:nvPr>
        </p:nvSpPr>
        <p:spPr/>
        <p:txBody>
          <a:bodyPr/>
          <a:lstStyle/>
          <a:p>
            <a:pPr algn="r" rtl="0"/>
            <a:r>
              <a:rPr lang="mk" b="0" i="0" u="none"/>
              <a:t>!!</a:t>
            </a:r>
            <a:fld id="{CBD56858-EB0B-D04D-B23C-7A827FD60C9F}" type="slidenum">
              <a:rPr/>
              <a:pPr/>
              <a:t>8</a:t>
            </a:fld>
            <a:endParaRPr lang="mk" dirty="0"/>
          </a:p>
        </p:txBody>
      </p:sp>
      <p:sp>
        <p:nvSpPr>
          <p:cNvPr id="5" name="Title 4"/>
          <p:cNvSpPr>
            <a:spLocks noGrp="1"/>
          </p:cNvSpPr>
          <p:nvPr>
            <p:ph type="title"/>
          </p:nvPr>
        </p:nvSpPr>
        <p:spPr/>
        <p:txBody>
          <a:bodyPr/>
          <a:lstStyle/>
          <a:p>
            <a:pPr rtl="0"/>
            <a:r>
              <a:rPr lang="mk" b="1" i="0" u="none"/>
              <a:t>Провајдер на услуги</a:t>
            </a:r>
            <a:endParaRPr lang="mk" b="1" dirty="0"/>
          </a:p>
        </p:txBody>
      </p:sp>
    </p:spTree>
    <p:extLst>
      <p:ext uri="{BB962C8B-B14F-4D97-AF65-F5344CB8AC3E}">
        <p14:creationId xmlns:p14="http://schemas.microsoft.com/office/powerpoint/2010/main" val="192157837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pPr rtl="0"/>
            <a:r>
              <a:rPr lang="mk" sz="4000" b="1" i="0" u="none" dirty="0"/>
              <a:t>На пример</a:t>
            </a:r>
            <a:r>
              <a:rPr lang="mk" sz="4000" b="1" i="0" u="none" dirty="0" smtClean="0"/>
              <a:t>, Google </a:t>
            </a:r>
            <a:r>
              <a:rPr lang="mk" sz="4000" b="1" i="0" u="none" dirty="0"/>
              <a:t>Inc.</a:t>
            </a:r>
            <a:endParaRPr lang="mk" sz="4000" b="1" dirty="0"/>
          </a:p>
        </p:txBody>
      </p:sp>
      <p:sp>
        <p:nvSpPr>
          <p:cNvPr id="3" name="Content Placeholder 2"/>
          <p:cNvSpPr>
            <a:spLocks noGrp="1"/>
          </p:cNvSpPr>
          <p:nvPr>
            <p:ph idx="1"/>
          </p:nvPr>
        </p:nvSpPr>
        <p:spPr>
          <a:xfrm>
            <a:off x="457200" y="1600200"/>
            <a:ext cx="8229600" cy="4875551"/>
          </a:xfrm>
        </p:spPr>
        <p:txBody>
          <a:bodyPr>
            <a:noAutofit/>
          </a:bodyPr>
          <a:lstStyle/>
          <a:p>
            <a:pPr algn="just" rtl="0"/>
            <a:r>
              <a:rPr lang="mk" sz="2600" b="0" i="0" u="none" dirty="0"/>
              <a:t>Врз основа на </a:t>
            </a:r>
            <a:r>
              <a:rPr lang="mk" sz="2600" b="0" i="0" u="sng" dirty="0"/>
              <a:t>издавање наредба/судска покана:</a:t>
            </a:r>
          </a:p>
          <a:p>
            <a:pPr lvl="1" algn="just" rtl="0"/>
            <a:r>
              <a:rPr lang="mk" sz="2600" b="0" i="0" u="none" dirty="0"/>
              <a:t>Информации за регистрација на претплатниците, IP-адресите за запишување и поврзаните временски ознаки за налози за Gmail/YouTube</a:t>
            </a:r>
          </a:p>
          <a:p>
            <a:pPr lvl="1" algn="just" rtl="0"/>
            <a:r>
              <a:rPr lang="mk" sz="2600" b="0" i="0" u="none" dirty="0"/>
              <a:t>Информации за регистрација на претплатниците, IP-адресите за запишување и поврзаните временски ознаки, евиденција на телефонско поврзување и информации за листингот за плаќање за Google Voice</a:t>
            </a:r>
          </a:p>
          <a:p>
            <a:pPr lvl="1" algn="just" rtl="0"/>
            <a:r>
              <a:rPr lang="mk" sz="2600" b="0" i="0" u="none" dirty="0"/>
              <a:t>Информации за страница за регистрација на блог и информации за претплатник на сопственикот на блог за Blogger</a:t>
            </a:r>
          </a:p>
          <a:p>
            <a:pPr lvl="1" algn="just" rtl="0"/>
            <a:endParaRPr lang="mk" sz="2600" dirty="0"/>
          </a:p>
        </p:txBody>
      </p:sp>
      <p:sp>
        <p:nvSpPr>
          <p:cNvPr id="4" name="Slide Number Placeholder 3"/>
          <p:cNvSpPr>
            <a:spLocks noGrp="1"/>
          </p:cNvSpPr>
          <p:nvPr>
            <p:ph type="sldNum" sz="quarter" idx="12"/>
          </p:nvPr>
        </p:nvSpPr>
        <p:spPr/>
        <p:txBody>
          <a:bodyPr/>
          <a:lstStyle/>
          <a:p>
            <a:pPr algn="r" rtl="0"/>
            <a:fld id="{CBD56858-EB0B-D04D-B23C-7A827FD60C9F}" type="slidenum">
              <a:rPr/>
              <a:pPr/>
              <a:t>80</a:t>
            </a:fld>
            <a:endParaRPr lang="mk"/>
          </a:p>
        </p:txBody>
      </p:sp>
      <p:pic>
        <p:nvPicPr>
          <p:cNvPr id="1026" name="Picture 2" descr="Image result for us service providers law enforcement requests facebook goo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95147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pPr rtl="0"/>
            <a:r>
              <a:rPr lang="mk" sz="4000" b="1" i="0" u="none" dirty="0"/>
              <a:t>На пример</a:t>
            </a:r>
            <a:r>
              <a:rPr lang="mk" sz="4000" b="1" i="0" u="none" dirty="0" smtClean="0"/>
              <a:t>, Google </a:t>
            </a:r>
            <a:r>
              <a:rPr lang="mk" sz="4000" b="1" i="0" u="none" dirty="0"/>
              <a:t>Inc.</a:t>
            </a:r>
            <a:endParaRPr lang="mk" sz="4000" b="1" dirty="0"/>
          </a:p>
        </p:txBody>
      </p:sp>
      <p:sp>
        <p:nvSpPr>
          <p:cNvPr id="3" name="Content Placeholder 2"/>
          <p:cNvSpPr>
            <a:spLocks noGrp="1"/>
          </p:cNvSpPr>
          <p:nvPr>
            <p:ph idx="1"/>
          </p:nvPr>
        </p:nvSpPr>
        <p:spPr>
          <a:xfrm>
            <a:off x="457200" y="1600200"/>
            <a:ext cx="8229600" cy="4875551"/>
          </a:xfrm>
        </p:spPr>
        <p:txBody>
          <a:bodyPr>
            <a:normAutofit fontScale="92500"/>
          </a:bodyPr>
          <a:lstStyle/>
          <a:p>
            <a:pPr algn="just" rtl="0"/>
            <a:r>
              <a:rPr lang="mk" b="0" i="0" u="none"/>
              <a:t>Врз основа на </a:t>
            </a:r>
            <a:r>
              <a:rPr lang="mk" b="0" i="0" u="sng"/>
              <a:t>судски налог</a:t>
            </a:r>
            <a:r>
              <a:rPr lang="mk" b="0" i="0" u="none"/>
              <a:t>:</a:t>
            </a:r>
          </a:p>
          <a:p>
            <a:pPr lvl="1" algn="just" rtl="0"/>
            <a:r>
              <a:rPr lang="mk" b="0" i="0" u="none"/>
              <a:t>Несодржински информации за налози за Gmail</a:t>
            </a:r>
          </a:p>
          <a:p>
            <a:pPr lvl="1" algn="just" rtl="0"/>
            <a:r>
              <a:rPr lang="mk" b="0" i="0" u="none"/>
              <a:t>IP-адреси за поставување видеа и поврзана временска ознака и информации што може да се добијат со судска покана за налози на YouTube</a:t>
            </a:r>
          </a:p>
          <a:p>
            <a:pPr lvl="1" algn="just" rtl="0"/>
            <a:r>
              <a:rPr lang="mk" b="0" i="0" u="none"/>
              <a:t>Проследување на бројот и на информациите што може да се добијат со судски налог за налог за Google Voice</a:t>
            </a:r>
          </a:p>
          <a:p>
            <a:pPr lvl="1" algn="just" rtl="0"/>
            <a:r>
              <a:rPr lang="mk" b="0" i="0" u="none"/>
              <a:t>IP-адреса и поврзана временска ознака што се однесува на дефиниран пост на блог, IP-адреса и поврзана временска ознака за налозите за blogger</a:t>
            </a:r>
          </a:p>
          <a:p>
            <a:pPr lvl="1" algn="just" rtl="0"/>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t>81</a:t>
            </a:fld>
            <a:endParaRPr lang="mk"/>
          </a:p>
        </p:txBody>
      </p:sp>
      <p:pic>
        <p:nvPicPr>
          <p:cNvPr id="5" name="Picture 2" descr="Image result for us service providers law enforcement requests facebook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70056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pPr rtl="0"/>
            <a:r>
              <a:rPr lang="mk" sz="4000" b="1" i="0" u="none" dirty="0"/>
              <a:t>На пример</a:t>
            </a:r>
            <a:r>
              <a:rPr lang="mk" sz="4000" b="1" i="0" u="none" dirty="0" smtClean="0"/>
              <a:t>, Google </a:t>
            </a:r>
            <a:r>
              <a:rPr lang="mk" sz="4000" b="1" i="0" u="none" dirty="0"/>
              <a:t>Inc.</a:t>
            </a:r>
            <a:endParaRPr lang="mk" sz="4000" b="1" dirty="0"/>
          </a:p>
        </p:txBody>
      </p:sp>
      <p:sp>
        <p:nvSpPr>
          <p:cNvPr id="3" name="Content Placeholder 2"/>
          <p:cNvSpPr>
            <a:spLocks noGrp="1"/>
          </p:cNvSpPr>
          <p:nvPr>
            <p:ph idx="1"/>
          </p:nvPr>
        </p:nvSpPr>
        <p:spPr>
          <a:xfrm>
            <a:off x="457200" y="1600200"/>
            <a:ext cx="8229600" cy="4875551"/>
          </a:xfrm>
        </p:spPr>
        <p:txBody>
          <a:bodyPr>
            <a:normAutofit fontScale="92500" lnSpcReduction="10000"/>
          </a:bodyPr>
          <a:lstStyle/>
          <a:p>
            <a:pPr algn="just" rtl="0"/>
            <a:r>
              <a:rPr lang="mk" b="0" i="0" u="none"/>
              <a:t>Врз основа на </a:t>
            </a:r>
            <a:r>
              <a:rPr lang="mk" b="0" i="0" u="sng"/>
              <a:t>налог за претрес:</a:t>
            </a:r>
          </a:p>
          <a:p>
            <a:pPr lvl="1" algn="just" rtl="0"/>
            <a:r>
              <a:rPr lang="mk" b="0" i="0" u="none"/>
              <a:t>Контакт на е-пошта и информации што може да се добијат со покана за суд или со судска наредба за налозите на Google</a:t>
            </a:r>
          </a:p>
          <a:p>
            <a:pPr lvl="1" algn="just" rtl="0"/>
            <a:r>
              <a:rPr lang="mk" b="0" i="0" u="none"/>
              <a:t>Копирање на приватно видео и на поврзани видеоинформации, содржина на приватни пораки за налози на YouTube</a:t>
            </a:r>
          </a:p>
          <a:p>
            <a:pPr lvl="1" algn="just" rtl="0"/>
            <a:r>
              <a:rPr lang="mk" b="0" i="0" u="none"/>
              <a:t>Содржина на складираната текстуална порака, содржината на складираната говорна пошта за налози за Google voice</a:t>
            </a:r>
          </a:p>
          <a:p>
            <a:pPr lvl="1" algn="just" rtl="0"/>
            <a:r>
              <a:rPr lang="mk" b="0" i="0" u="none"/>
              <a:t>Содржина на приватни блог-постови и коментари за налози за Blogger</a:t>
            </a:r>
          </a:p>
          <a:p>
            <a:pPr lvl="1" algn="just" rtl="0"/>
            <a:endParaRPr lang="mk" dirty="0"/>
          </a:p>
        </p:txBody>
      </p:sp>
      <p:sp>
        <p:nvSpPr>
          <p:cNvPr id="4" name="Slide Number Placeholder 3"/>
          <p:cNvSpPr>
            <a:spLocks noGrp="1"/>
          </p:cNvSpPr>
          <p:nvPr>
            <p:ph type="sldNum" sz="quarter" idx="12"/>
          </p:nvPr>
        </p:nvSpPr>
        <p:spPr/>
        <p:txBody>
          <a:bodyPr/>
          <a:lstStyle/>
          <a:p>
            <a:pPr algn="r" rtl="0"/>
            <a:fld id="{CBD56858-EB0B-D04D-B23C-7A827FD60C9F}" type="slidenum">
              <a:rPr/>
              <a:pPr/>
              <a:t>82</a:t>
            </a:fld>
            <a:endParaRPr lang="mk"/>
          </a:p>
        </p:txBody>
      </p:sp>
      <p:pic>
        <p:nvPicPr>
          <p:cNvPr id="5" name="Picture 2" descr="Image result for us service providers law enforcement requests facebook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05929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mk" sz="5400" b="0" i="0" u="none"/>
              <a:t>Прашања</a:t>
            </a:r>
            <a:endParaRPr lang="mk"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83</a:t>
            </a:fld>
            <a:endParaRPr lang="mk"/>
          </a:p>
        </p:txBody>
      </p:sp>
    </p:spTree>
    <p:extLst>
      <p:ext uri="{BB962C8B-B14F-4D97-AF65-F5344CB8AC3E}">
        <p14:creationId xmlns:p14="http://schemas.microsoft.com/office/powerpoint/2010/main" val="335253089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pPr rtl="0"/>
            <a:r>
              <a:rPr lang="mk" b="1" i="0" u="none" dirty="0"/>
              <a:t>Четврти дел</a:t>
            </a:r>
            <a:r>
              <a:rPr lang="mk" b="1" dirty="0" smtClean="0"/>
              <a:t/>
            </a:r>
            <a:br>
              <a:rPr lang="mk" b="1" dirty="0" smtClean="0"/>
            </a:br>
            <a:r>
              <a:rPr lang="mk" b="1" i="0" u="none" dirty="0"/>
              <a:t>Студии на </a:t>
            </a:r>
            <a:r>
              <a:rPr lang="mk" b="1" i="0" u="none" dirty="0" smtClean="0"/>
              <a:t>случај </a:t>
            </a:r>
            <a:endParaRPr lang="mk"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84</a:t>
            </a:fld>
            <a:endParaRPr lang="mk"/>
          </a:p>
        </p:txBody>
      </p:sp>
    </p:spTree>
    <p:extLst>
      <p:ext uri="{BB962C8B-B14F-4D97-AF65-F5344CB8AC3E}">
        <p14:creationId xmlns:p14="http://schemas.microsoft.com/office/powerpoint/2010/main" val="107866716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slov 1"/>
          <p:cNvSpPr>
            <a:spLocks noGrp="1"/>
          </p:cNvSpPr>
          <p:nvPr>
            <p:ph type="title"/>
          </p:nvPr>
        </p:nvSpPr>
        <p:spPr/>
        <p:txBody>
          <a:bodyPr/>
          <a:lstStyle/>
          <a:p>
            <a:pPr rtl="0" eaLnBrk="1" hangingPunct="1"/>
            <a:r>
              <a:rPr lang="mk" b="1" i="0" u="none"/>
              <a:t>Студии на случај од 1 до 3</a:t>
            </a:r>
          </a:p>
        </p:txBody>
      </p:sp>
      <p:sp>
        <p:nvSpPr>
          <p:cNvPr id="3075" name="Rezervirano mjesto sadržaja 2"/>
          <p:cNvSpPr>
            <a:spLocks noGrp="1"/>
          </p:cNvSpPr>
          <p:nvPr>
            <p:ph idx="1"/>
          </p:nvPr>
        </p:nvSpPr>
        <p:spPr/>
        <p:txBody>
          <a:bodyPr>
            <a:normAutofit lnSpcReduction="10000"/>
          </a:bodyPr>
          <a:lstStyle/>
          <a:p>
            <a:pPr algn="l" rtl="0" eaLnBrk="1" hangingPunct="1"/>
            <a:r>
              <a:rPr lang="mk" b="0" i="0" u="none"/>
              <a:t>Избраните случаи одј 1 до 3 се однесуваат на член 9 од Конвенцијата од Будимпешта, со оглед дека меѓународната соработка и меѓусебната правна помош се добро развиени;</a:t>
            </a:r>
          </a:p>
          <a:p>
            <a:pPr algn="l" rtl="0" eaLnBrk="1" hangingPunct="1"/>
            <a:r>
              <a:rPr lang="mk" b="0" i="0" u="none"/>
              <a:t>Меѓутоа, процедуралните мерки што ќе бидат проучени треба да бидат применливи во однос на кој бил вид компјутерски криминал.</a:t>
            </a:r>
          </a:p>
        </p:txBody>
      </p:sp>
    </p:spTree>
    <p:extLst>
      <p:ext uri="{BB962C8B-B14F-4D97-AF65-F5344CB8AC3E}">
        <p14:creationId xmlns:p14="http://schemas.microsoft.com/office/powerpoint/2010/main" val="124394561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860425"/>
          </a:xfrm>
        </p:spPr>
        <p:txBody>
          <a:bodyPr/>
          <a:lstStyle/>
          <a:p>
            <a:pPr rtl="0"/>
            <a:r>
              <a:rPr lang="mk" b="1" i="0" u="none"/>
              <a:t>Студија на случај 1</a:t>
            </a:r>
            <a:endParaRPr lang="mk" altLang="x-none" dirty="0" smtClean="0"/>
          </a:p>
        </p:txBody>
      </p:sp>
      <p:sp>
        <p:nvSpPr>
          <p:cNvPr id="3" name="Content Placeholder 2"/>
          <p:cNvSpPr>
            <a:spLocks noGrp="1"/>
          </p:cNvSpPr>
          <p:nvPr>
            <p:ph idx="1"/>
          </p:nvPr>
        </p:nvSpPr>
        <p:spPr>
          <a:xfrm>
            <a:off x="457200" y="1135063"/>
            <a:ext cx="8513763" cy="5494337"/>
          </a:xfrm>
        </p:spPr>
        <p:txBody>
          <a:bodyPr rtlCol="0">
            <a:normAutofit fontScale="85000" lnSpcReduction="10000"/>
          </a:bodyPr>
          <a:lstStyle/>
          <a:p>
            <a:pPr algn="l" rtl="0" eaLnBrk="1" hangingPunct="1">
              <a:buFont typeface="Arial" pitchFamily="34" charset="0"/>
              <a:buChar char="•"/>
              <a:defRPr/>
            </a:pPr>
            <a:r>
              <a:rPr lang="mk" sz="2800" b="1" i="0" u="none"/>
              <a:t>Факти:</a:t>
            </a:r>
            <a:endParaRPr lang="mk" sz="2800" dirty="0" smtClean="0"/>
          </a:p>
          <a:p>
            <a:pPr algn="l" rtl="0" eaLnBrk="1" hangingPunct="1">
              <a:buFont typeface="Arial" pitchFamily="34" charset="0"/>
              <a:buChar char="•"/>
              <a:defRPr/>
            </a:pPr>
            <a:r>
              <a:rPr lang="mk" sz="2800" b="0" i="0" u="none"/>
              <a:t>Марина е тинејџерка од 17 години и често е вклучена на Facebook. Таа прифатила пријателство од „17-годишник“ по име „само Роберт“. На сликата на неговиот профил се гледа згоден тинејџер со среќен изглед. По извесно време пријателството се развива до редовни секојдневни разговори и зборување за љубовта. Откако тинејџерите стекнале самодоверба, нивните разговори станувале поприватни и поинтимни. Наскоро, за време на еден разговор тој побарал од Марина да му прати нејзина топлес-фотографија и таа го направила тоа. Потоа „само Роберт“ почнал да ја уценува Марина. И кажал дека ако не сними повеќе фотографии или видеоклипови каде што ќе биде гола – тој ќе ги објави нејзините фотографии каде што е гола на интернет или ќе ги прати на нејзините родители или пријатели во училиште. </a:t>
            </a:r>
          </a:p>
          <a:p>
            <a:pPr marL="914400" lvl="2" indent="0" algn="l" rtl="0" eaLnBrk="1" fontAlgn="auto" hangingPunct="1">
              <a:spcAft>
                <a:spcPts val="0"/>
              </a:spcAft>
              <a:buNone/>
              <a:defRPr/>
            </a:pPr>
            <a:endParaRPr lang="mk" sz="2000" dirty="0" smtClean="0"/>
          </a:p>
          <a:p>
            <a:pPr lvl="2" algn="l" rtl="0" eaLnBrk="1" fontAlgn="auto" hangingPunct="1">
              <a:spcAft>
                <a:spcPts val="0"/>
              </a:spcAft>
              <a:buFont typeface="Arial"/>
              <a:buChar char="•"/>
              <a:defRPr/>
            </a:pPr>
            <a:endParaRPr lang="mk" sz="2000" dirty="0"/>
          </a:p>
        </p:txBody>
      </p:sp>
      <p:sp>
        <p:nvSpPr>
          <p:cNvPr id="410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86</a:t>
            </a:fld>
            <a:endParaRPr lang="mk" altLang="x-none" sz="1200" dirty="0" smtClean="0">
              <a:solidFill>
                <a:srgbClr val="898989"/>
              </a:solidFill>
            </a:endParaRPr>
          </a:p>
        </p:txBody>
      </p:sp>
    </p:spTree>
    <p:extLst>
      <p:ext uri="{BB962C8B-B14F-4D97-AF65-F5344CB8AC3E}">
        <p14:creationId xmlns:p14="http://schemas.microsoft.com/office/powerpoint/2010/main" val="123428626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90805"/>
            <a:ext cx="8229600" cy="4427408"/>
          </a:xfrm>
        </p:spPr>
        <p:txBody>
          <a:bodyPr>
            <a:normAutofit lnSpcReduction="10000"/>
          </a:bodyPr>
          <a:lstStyle/>
          <a:p>
            <a:pPr algn="l" rtl="0" eaLnBrk="1" hangingPunct="1">
              <a:buFont typeface="Arial" pitchFamily="34" charset="0"/>
              <a:buChar char="•"/>
              <a:defRPr/>
            </a:pPr>
            <a:r>
              <a:rPr lang="mk" b="0" i="0" u="none"/>
              <a:t>Марина и кажала на своите родители што се случило и тие го пријавиле настанот во полиција.</a:t>
            </a:r>
          </a:p>
          <a:p>
            <a:pPr algn="l" rtl="0" eaLnBrk="1" hangingPunct="1">
              <a:buFont typeface="Arial" pitchFamily="34" charset="0"/>
              <a:buChar char="•"/>
              <a:defRPr/>
            </a:pPr>
            <a:r>
              <a:rPr lang="mk" b="0" i="0" u="none"/>
              <a:t>Полицијата го информирала јавниот обвинител за „осомничениот” и за кривичното дело и била започната истрага. </a:t>
            </a:r>
          </a:p>
          <a:p>
            <a:pPr algn="l" rtl="0" eaLnBrk="1" hangingPunct="1">
              <a:buFont typeface="Arial" pitchFamily="34" charset="0"/>
              <a:buChar char="•"/>
              <a:defRPr/>
            </a:pPr>
            <a:r>
              <a:rPr lang="mk" b="0" i="0" u="none"/>
              <a:t>Биле направени истраги на смартфонот на Марина</a:t>
            </a:r>
          </a:p>
          <a:p>
            <a:pPr algn="l" rtl="0" eaLnBrk="1" hangingPunct="1">
              <a:buFont typeface="Arial" pitchFamily="34" charset="0"/>
              <a:buChar char="•"/>
              <a:defRPr/>
            </a:pPr>
            <a:r>
              <a:rPr lang="mk" b="0" i="0" u="none"/>
              <a:t>Што ќе биде следниот чекор? </a:t>
            </a:r>
            <a:endParaRPr lang="mk" dirty="0" smtClean="0"/>
          </a:p>
          <a:p>
            <a:pPr marL="0" indent="0" algn="l" rtl="0" eaLnBrk="1" hangingPunct="1">
              <a:buFont typeface="Arial" pitchFamily="34" charset="0"/>
              <a:buNone/>
              <a:defRPr/>
            </a:pPr>
            <a:endParaRPr lang="mk" dirty="0" smtClean="0"/>
          </a:p>
        </p:txBody>
      </p:sp>
      <p:sp>
        <p:nvSpPr>
          <p:cNvPr id="5" name="Title 1"/>
          <p:cNvSpPr>
            <a:spLocks noGrp="1"/>
          </p:cNvSpPr>
          <p:nvPr>
            <p:ph type="title"/>
          </p:nvPr>
        </p:nvSpPr>
        <p:spPr>
          <a:xfrm>
            <a:off x="457200" y="274638"/>
            <a:ext cx="8229600" cy="860425"/>
          </a:xfrm>
        </p:spPr>
        <p:txBody>
          <a:bodyPr/>
          <a:lstStyle/>
          <a:p>
            <a:pPr rtl="0"/>
            <a:r>
              <a:rPr lang="mk" b="1" i="0" u="none"/>
              <a:t>Студија на случај 1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87</a:t>
            </a:fld>
            <a:endParaRPr lang="mk" altLang="x-none" sz="1200" dirty="0" smtClean="0">
              <a:solidFill>
                <a:srgbClr val="898989"/>
              </a:solidFill>
            </a:endParaRPr>
          </a:p>
        </p:txBody>
      </p:sp>
    </p:spTree>
    <p:extLst>
      <p:ext uri="{BB962C8B-B14F-4D97-AF65-F5344CB8AC3E}">
        <p14:creationId xmlns:p14="http://schemas.microsoft.com/office/powerpoint/2010/main" val="326974205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algn="l" rtl="0">
              <a:buFont typeface="Arial" pitchFamily="34" charset="0"/>
              <a:buChar char="•"/>
              <a:defRPr/>
            </a:pPr>
            <a:r>
              <a:rPr lang="mk" b="0" i="0" u="none"/>
              <a:t>Прашања?</a:t>
            </a:r>
          </a:p>
          <a:p>
            <a:pPr marL="514350" indent="-514350" algn="l" rtl="0">
              <a:buFont typeface="Arial" pitchFamily="34" charset="0"/>
              <a:buAutoNum type="arabicPeriod"/>
              <a:defRPr/>
            </a:pPr>
            <a:r>
              <a:rPr lang="mk" b="0" i="0" u="none"/>
              <a:t>Дали полицијата може да го контактира Facebook директно?</a:t>
            </a:r>
            <a:endParaRPr lang="mk" dirty="0" smtClean="0"/>
          </a:p>
          <a:p>
            <a:pPr marL="514350" indent="-514350" algn="l" rtl="0">
              <a:buFont typeface="Arial" pitchFamily="34" charset="0"/>
              <a:buAutoNum type="arabicPeriod"/>
              <a:defRPr/>
            </a:pPr>
            <a:r>
              <a:rPr lang="mk" b="0" i="0" u="none"/>
              <a:t>Кои формалности треба да се почитуваат?</a:t>
            </a:r>
          </a:p>
          <a:p>
            <a:pPr marL="514350" indent="-514350" algn="l" rtl="0">
              <a:buFont typeface="Arial" pitchFamily="34" charset="0"/>
              <a:buAutoNum type="arabicPeriod"/>
              <a:defRPr/>
            </a:pPr>
            <a:r>
              <a:rPr lang="mk" b="0" i="0" u="none"/>
              <a:t>Кои се два следни чекора? </a:t>
            </a:r>
            <a:endParaRPr lang="mk" dirty="0"/>
          </a:p>
        </p:txBody>
      </p:sp>
      <p:sp>
        <p:nvSpPr>
          <p:cNvPr id="6" name="Title 1"/>
          <p:cNvSpPr>
            <a:spLocks noGrp="1"/>
          </p:cNvSpPr>
          <p:nvPr>
            <p:ph type="title"/>
          </p:nvPr>
        </p:nvSpPr>
        <p:spPr>
          <a:xfrm>
            <a:off x="457200" y="274638"/>
            <a:ext cx="8229600" cy="860425"/>
          </a:xfrm>
        </p:spPr>
        <p:txBody>
          <a:bodyPr/>
          <a:lstStyle/>
          <a:p>
            <a:pPr rtl="0"/>
            <a:r>
              <a:rPr lang="mk" b="1" i="0" u="none"/>
              <a:t>Студија на случај 1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88</a:t>
            </a:fld>
            <a:endParaRPr lang="mk" altLang="x-none" sz="1200" dirty="0" smtClean="0">
              <a:solidFill>
                <a:srgbClr val="898989"/>
              </a:solidFill>
            </a:endParaRPr>
          </a:p>
        </p:txBody>
      </p:sp>
    </p:spTree>
    <p:extLst>
      <p:ext uri="{BB962C8B-B14F-4D97-AF65-F5344CB8AC3E}">
        <p14:creationId xmlns:p14="http://schemas.microsoft.com/office/powerpoint/2010/main" val="130185723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zervirano mjesto sadržaja 2"/>
          <p:cNvSpPr>
            <a:spLocks noGrp="1"/>
          </p:cNvSpPr>
          <p:nvPr>
            <p:ph idx="1"/>
          </p:nvPr>
        </p:nvSpPr>
        <p:spPr>
          <a:xfrm>
            <a:off x="457200" y="1434193"/>
            <a:ext cx="8229600" cy="5056759"/>
          </a:xfrm>
        </p:spPr>
        <p:txBody>
          <a:bodyPr>
            <a:normAutofit lnSpcReduction="10000"/>
          </a:bodyPr>
          <a:lstStyle/>
          <a:p>
            <a:pPr algn="l" rtl="0" eaLnBrk="1" hangingPunct="1"/>
            <a:r>
              <a:rPr lang="mk" sz="2800" b="0" i="0" u="none" dirty="0"/>
              <a:t>Истрагата довела до 56-годишен човек кој живеел во истата држава но во друг град.</a:t>
            </a:r>
          </a:p>
          <a:p>
            <a:pPr algn="l" rtl="0" eaLnBrk="1" hangingPunct="1"/>
            <a:r>
              <a:rPr lang="mk" sz="2800" b="0" i="0" u="none" dirty="0"/>
              <a:t>Јавен обвинител:</a:t>
            </a:r>
          </a:p>
          <a:p>
            <a:pPr marL="711200" indent="-347663" algn="l" rtl="0" eaLnBrk="1" hangingPunct="1">
              <a:buFont typeface="Courier New" panose="02070309020205020404" pitchFamily="49" charset="0"/>
              <a:buChar char="o"/>
            </a:pPr>
            <a:r>
              <a:rPr lang="mk" sz="2800" b="0" i="0" u="none" dirty="0"/>
              <a:t>Побарал од судот налог за претрес на домот, компјутерот, смартфонот и на другите уреди поврзани со компјутерот на осомничениот, вклучително и склад со податоци. Добил налог по четиричасовно одложување.</a:t>
            </a:r>
          </a:p>
          <a:p>
            <a:pPr marL="711200" indent="-347663" algn="l" rtl="0" eaLnBrk="1" hangingPunct="1">
              <a:buFont typeface="Courier New" panose="02070309020205020404" pitchFamily="49" charset="0"/>
              <a:buChar char="o"/>
            </a:pPr>
            <a:r>
              <a:rPr lang="mk" sz="2800" b="0" i="0" u="none" dirty="0"/>
              <a:t>Тој му наложил на Оперативно-техничкиот центар да ги зачува (Operational-technical Centre (OTC)) сите релевантни податоци во однос на комуникациите меѓу осомничениот и жртвата.</a:t>
            </a:r>
            <a:endParaRPr lang="mk" altLang="x-none" sz="2800" dirty="0" smtClean="0"/>
          </a:p>
        </p:txBody>
      </p:sp>
      <p:sp>
        <p:nvSpPr>
          <p:cNvPr id="5" name="Title 1"/>
          <p:cNvSpPr>
            <a:spLocks noGrp="1"/>
          </p:cNvSpPr>
          <p:nvPr>
            <p:ph type="title"/>
          </p:nvPr>
        </p:nvSpPr>
        <p:spPr>
          <a:xfrm>
            <a:off x="457200" y="17061"/>
            <a:ext cx="8229600" cy="860425"/>
          </a:xfrm>
        </p:spPr>
        <p:txBody>
          <a:bodyPr/>
          <a:lstStyle/>
          <a:p>
            <a:pPr rtl="0"/>
            <a:r>
              <a:rPr lang="mk" b="1" i="0" u="none" dirty="0"/>
              <a:t>Студија на случај 1 </a:t>
            </a:r>
            <a:r>
              <a:rPr lang="mk" b="0" i="0" u="none" dirty="0"/>
              <a:t>(последователна активност)</a:t>
            </a:r>
            <a:endParaRPr lang="mk"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89</a:t>
            </a:fld>
            <a:endParaRPr lang="mk" altLang="x-none" sz="1200" dirty="0" smtClean="0">
              <a:solidFill>
                <a:srgbClr val="898989"/>
              </a:solidFill>
            </a:endParaRPr>
          </a:p>
        </p:txBody>
      </p:sp>
    </p:spTree>
    <p:extLst>
      <p:ext uri="{BB962C8B-B14F-4D97-AF65-F5344CB8AC3E}">
        <p14:creationId xmlns:p14="http://schemas.microsoft.com/office/powerpoint/2010/main" val="516239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rtl="0"/>
            <a:fld id="{CBD56858-EB0B-D04D-B23C-7A827FD60C9F}" type="slidenum">
              <a:rPr/>
              <a:pPr/>
              <a:t>9</a:t>
            </a:fld>
            <a:endParaRPr lang="mk" dirty="0"/>
          </a:p>
        </p:txBody>
      </p:sp>
      <p:pic>
        <p:nvPicPr>
          <p:cNvPr id="3076" name="Picture 4" descr="Image result for us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00" y="1063832"/>
            <a:ext cx="3496949" cy="251889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4395908"/>
            <a:ext cx="2085975" cy="219075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c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40658" y="4188282"/>
            <a:ext cx="2624455" cy="264517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Image result for hard dis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0360" y="866503"/>
            <a:ext cx="3341374" cy="227243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Image result for cloud storag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46787" y="2791814"/>
            <a:ext cx="3250426" cy="214947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pPr rtl="0"/>
            <a:r>
              <a:rPr lang="mk" b="1" i="0" u="none"/>
              <a:t>Електронски докази</a:t>
            </a:r>
            <a:endParaRPr lang="mk" b="1" dirty="0"/>
          </a:p>
        </p:txBody>
      </p:sp>
    </p:spTree>
    <p:extLst>
      <p:ext uri="{BB962C8B-B14F-4D97-AF65-F5344CB8AC3E}">
        <p14:creationId xmlns:p14="http://schemas.microsoft.com/office/powerpoint/2010/main" val="421630224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9726" y="1365338"/>
            <a:ext cx="8229600" cy="5010410"/>
          </a:xfrm>
        </p:spPr>
        <p:txBody>
          <a:bodyPr>
            <a:noAutofit/>
          </a:bodyPr>
          <a:lstStyle/>
          <a:p>
            <a:pPr marL="0" indent="0" algn="l" rtl="0">
              <a:lnSpc>
                <a:spcPct val="80000"/>
              </a:lnSpc>
              <a:spcBef>
                <a:spcPts val="600"/>
              </a:spcBef>
              <a:spcAft>
                <a:spcPts val="1200"/>
              </a:spcAft>
              <a:buNone/>
              <a:defRPr/>
            </a:pPr>
            <a:r>
              <a:rPr lang="mk" sz="2800" b="0" i="0" u="none" dirty="0"/>
              <a:t>Прашања?</a:t>
            </a:r>
          </a:p>
          <a:p>
            <a:pPr marL="514350" indent="-514350" algn="l" rtl="0">
              <a:lnSpc>
                <a:spcPct val="80000"/>
              </a:lnSpc>
              <a:spcBef>
                <a:spcPts val="600"/>
              </a:spcBef>
              <a:spcAft>
                <a:spcPts val="600"/>
              </a:spcAft>
              <a:buFont typeface="Arial" pitchFamily="34" charset="0"/>
              <a:buAutoNum type="arabicPeriod"/>
              <a:defRPr/>
            </a:pPr>
            <a:r>
              <a:rPr lang="mk" sz="2400" b="1" i="0" u="none" dirty="0"/>
              <a:t>Колку време има јавниот обвинител</a:t>
            </a:r>
            <a:r>
              <a:rPr lang="mk" sz="2400" b="0" i="0" u="none" dirty="0"/>
              <a:t> во вашата земја да побара налог за претрес од судот? </a:t>
            </a:r>
            <a:endParaRPr lang="mk" sz="2400" dirty="0" smtClean="0"/>
          </a:p>
          <a:p>
            <a:pPr marL="514350" indent="-514350" algn="l" rtl="0">
              <a:lnSpc>
                <a:spcPct val="80000"/>
              </a:lnSpc>
              <a:spcBef>
                <a:spcPts val="600"/>
              </a:spcBef>
              <a:spcAft>
                <a:spcPts val="600"/>
              </a:spcAft>
              <a:buFont typeface="Arial" pitchFamily="34" charset="0"/>
              <a:buAutoNum type="arabicPeriod"/>
              <a:defRPr/>
            </a:pPr>
            <a:r>
              <a:rPr lang="mk" sz="2400" b="0" i="0" u="none" dirty="0"/>
              <a:t>Која индикација во сите случаи е задолжителна во барањето на јавниот обвинител?</a:t>
            </a:r>
            <a:endParaRPr lang="mk" sz="2400" dirty="0" smtClean="0"/>
          </a:p>
          <a:p>
            <a:pPr marL="514350" indent="-514350" algn="l" rtl="0">
              <a:lnSpc>
                <a:spcPct val="80000"/>
              </a:lnSpc>
              <a:spcBef>
                <a:spcPts val="600"/>
              </a:spcBef>
              <a:spcAft>
                <a:spcPts val="600"/>
              </a:spcAft>
              <a:buFont typeface="Arial" pitchFamily="34" charset="0"/>
              <a:buAutoNum type="arabicPeriod"/>
              <a:defRPr/>
            </a:pPr>
            <a:r>
              <a:rPr lang="mk" sz="2400" b="1" i="0" u="none" dirty="0"/>
              <a:t>Колку време има судот да донесе одлука</a:t>
            </a:r>
            <a:r>
              <a:rPr lang="mk" sz="2400" b="0" i="0" u="none" dirty="0"/>
              <a:t> за барањето на јавниот обвинител? </a:t>
            </a:r>
            <a:endParaRPr lang="mk" sz="2400" dirty="0" smtClean="0"/>
          </a:p>
          <a:p>
            <a:pPr marL="514350" indent="-514350" algn="l" rtl="0">
              <a:lnSpc>
                <a:spcPct val="80000"/>
              </a:lnSpc>
              <a:spcBef>
                <a:spcPts val="600"/>
              </a:spcBef>
              <a:spcAft>
                <a:spcPts val="600"/>
              </a:spcAft>
              <a:buFont typeface="Arial" pitchFamily="34" charset="0"/>
              <a:buAutoNum type="arabicPeriod"/>
              <a:defRPr/>
            </a:pPr>
            <a:r>
              <a:rPr lang="mk" sz="2400" b="0" i="0" u="none" dirty="0"/>
              <a:t>Дали јавниот обвинител има правен лек ако судот одбие или го отфрли неговото барање? </a:t>
            </a:r>
            <a:endParaRPr lang="mk" sz="2400" dirty="0" smtClean="0"/>
          </a:p>
          <a:p>
            <a:pPr marL="914400" lvl="1" indent="-514350" algn="l" rtl="0">
              <a:lnSpc>
                <a:spcPct val="80000"/>
              </a:lnSpc>
              <a:spcBef>
                <a:spcPts val="600"/>
              </a:spcBef>
              <a:spcAft>
                <a:spcPts val="600"/>
              </a:spcAft>
              <a:buFont typeface="+mj-lt"/>
              <a:buAutoNum type="alphaLcParenR"/>
              <a:defRPr/>
            </a:pPr>
            <a:r>
              <a:rPr lang="mk" sz="2000" b="0" i="0" u="none" dirty="0"/>
              <a:t>Ако одговорот е да – за колку време и кој одлучува по жалба од јавниот обвинител?</a:t>
            </a:r>
            <a:endParaRPr lang="mk" sz="2000" dirty="0" smtClean="0"/>
          </a:p>
          <a:p>
            <a:pPr marL="514350" indent="-514350" algn="l" rtl="0">
              <a:lnSpc>
                <a:spcPct val="80000"/>
              </a:lnSpc>
              <a:spcBef>
                <a:spcPts val="600"/>
              </a:spcBef>
              <a:spcAft>
                <a:spcPts val="600"/>
              </a:spcAft>
              <a:buFont typeface="Arial" pitchFamily="34" charset="0"/>
              <a:buAutoNum type="arabicPeriod"/>
              <a:defRPr/>
            </a:pPr>
            <a:r>
              <a:rPr lang="mk" sz="2400" b="0" i="0" u="none" dirty="0"/>
              <a:t>Дали осомничениот треба да ја знае судската одлука </a:t>
            </a:r>
          </a:p>
          <a:p>
            <a:pPr marL="914400" lvl="1" indent="-514350" algn="l" rtl="0">
              <a:lnSpc>
                <a:spcPct val="80000"/>
              </a:lnSpc>
              <a:spcBef>
                <a:spcPts val="600"/>
              </a:spcBef>
              <a:spcAft>
                <a:spcPts val="600"/>
              </a:spcAft>
              <a:buFont typeface="+mj-lt"/>
              <a:buAutoNum type="alphaLcParenR"/>
              <a:defRPr/>
            </a:pPr>
            <a:r>
              <a:rPr lang="mk" sz="2000" b="0" i="0" u="none" dirty="0"/>
              <a:t>Ако одговорот е да – кога?</a:t>
            </a:r>
          </a:p>
          <a:p>
            <a:pPr marL="514350" indent="-514350" algn="l" rtl="0">
              <a:spcBef>
                <a:spcPts val="600"/>
              </a:spcBef>
              <a:spcAft>
                <a:spcPts val="600"/>
              </a:spcAft>
              <a:buFont typeface="Arial" pitchFamily="34" charset="0"/>
              <a:buAutoNum type="arabicPeriod"/>
              <a:defRPr/>
            </a:pPr>
            <a:endParaRPr lang="mk" sz="2400" dirty="0" smtClean="0"/>
          </a:p>
          <a:p>
            <a:pPr marL="514350" indent="-514350" algn="l" rtl="0">
              <a:spcBef>
                <a:spcPts val="600"/>
              </a:spcBef>
              <a:spcAft>
                <a:spcPts val="600"/>
              </a:spcAft>
              <a:buFont typeface="Arial" pitchFamily="34" charset="0"/>
              <a:buAutoNum type="arabicPeriod"/>
              <a:defRPr/>
            </a:pPr>
            <a:endParaRPr lang="mk" sz="2400" dirty="0" smtClean="0"/>
          </a:p>
          <a:p>
            <a:pPr marL="514350" indent="-514350" algn="l" rtl="0">
              <a:spcBef>
                <a:spcPts val="600"/>
              </a:spcBef>
              <a:spcAft>
                <a:spcPts val="600"/>
              </a:spcAft>
              <a:buFont typeface="Arial" pitchFamily="34" charset="0"/>
              <a:buAutoNum type="arabicPeriod"/>
              <a:defRPr/>
            </a:pPr>
            <a:endParaRPr lang="mk" sz="2800" dirty="0"/>
          </a:p>
        </p:txBody>
      </p:sp>
      <p:sp>
        <p:nvSpPr>
          <p:cNvPr id="5" name="Title 1"/>
          <p:cNvSpPr>
            <a:spLocks noGrp="1"/>
          </p:cNvSpPr>
          <p:nvPr>
            <p:ph type="title"/>
          </p:nvPr>
        </p:nvSpPr>
        <p:spPr>
          <a:xfrm>
            <a:off x="457200" y="17061"/>
            <a:ext cx="8229600" cy="860425"/>
          </a:xfrm>
        </p:spPr>
        <p:txBody>
          <a:bodyPr/>
          <a:lstStyle/>
          <a:p>
            <a:pPr rtl="0"/>
            <a:r>
              <a:rPr lang="mk" b="1" i="0" u="none" dirty="0"/>
              <a:t>Студија на случај 1 </a:t>
            </a:r>
            <a:r>
              <a:rPr lang="mk" b="0" i="0" u="none" dirty="0"/>
              <a:t>(последователна активност)</a:t>
            </a:r>
            <a:endParaRPr lang="mk"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90</a:t>
            </a:fld>
            <a:endParaRPr lang="mk" altLang="x-none" sz="1200" dirty="0" smtClean="0">
              <a:solidFill>
                <a:srgbClr val="898989"/>
              </a:solidFill>
            </a:endParaRPr>
          </a:p>
        </p:txBody>
      </p:sp>
    </p:spTree>
    <p:extLst>
      <p:ext uri="{BB962C8B-B14F-4D97-AF65-F5344CB8AC3E}">
        <p14:creationId xmlns:p14="http://schemas.microsoft.com/office/powerpoint/2010/main" val="30957471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sz="quarter" idx="1"/>
          </p:nvPr>
        </p:nvSpPr>
        <p:spPr>
          <a:xfrm>
            <a:off x="457200" y="1766169"/>
            <a:ext cx="8229600" cy="4537793"/>
          </a:xfrm>
        </p:spPr>
        <p:txBody>
          <a:bodyPr rtlCol="0">
            <a:normAutofit fontScale="77500" lnSpcReduction="20000"/>
          </a:bodyPr>
          <a:lstStyle/>
          <a:p>
            <a:pPr algn="l" rtl="0" eaLnBrk="1" fontAlgn="auto" hangingPunct="1">
              <a:lnSpc>
                <a:spcPct val="120000"/>
              </a:lnSpc>
              <a:spcBef>
                <a:spcPts val="600"/>
              </a:spcBef>
              <a:spcAft>
                <a:spcPts val="1200"/>
              </a:spcAft>
              <a:buFont typeface="Arial"/>
              <a:buChar char="•"/>
              <a:defRPr/>
            </a:pPr>
            <a:r>
              <a:rPr lang="mk" b="0" i="0" u="none"/>
              <a:t>Полицијата го пребарала станот на осомничениот, го запленила лаптопот и смартфонот – но не нашла уреди за складирање податоци.</a:t>
            </a:r>
          </a:p>
          <a:p>
            <a:pPr algn="l" rtl="0" eaLnBrk="1" fontAlgn="auto" hangingPunct="1">
              <a:lnSpc>
                <a:spcPct val="120000"/>
              </a:lnSpc>
              <a:spcBef>
                <a:spcPts val="600"/>
              </a:spcBef>
              <a:spcAft>
                <a:spcPts val="1200"/>
              </a:spcAft>
              <a:buFont typeface="Arial"/>
              <a:buChar char="•"/>
              <a:defRPr/>
            </a:pPr>
            <a:r>
              <a:rPr lang="mk" b="0" i="0" u="none"/>
              <a:t>Мерките пребарување и запленување ја потврдиле целата содржина на размените што се случиле меѓу жртвата и осомничениот и го потврдиле сомневањето дека кривичното дело поседување детска порнографија на компјутерскиот систем не било извршено.</a:t>
            </a:r>
          </a:p>
          <a:p>
            <a:pPr marL="0" indent="0" algn="l" rtl="0" eaLnBrk="1" fontAlgn="auto" hangingPunct="1">
              <a:lnSpc>
                <a:spcPct val="120000"/>
              </a:lnSpc>
              <a:spcBef>
                <a:spcPts val="600"/>
              </a:spcBef>
              <a:spcAft>
                <a:spcPts val="1200"/>
              </a:spcAft>
              <a:buFont typeface="Arial" pitchFamily="34" charset="0"/>
              <a:buNone/>
              <a:defRPr/>
            </a:pPr>
            <a:r>
              <a:rPr lang="mk" b="0" i="0" u="none"/>
              <a:t> </a:t>
            </a:r>
          </a:p>
        </p:txBody>
      </p:sp>
      <p:sp>
        <p:nvSpPr>
          <p:cNvPr id="5" name="Title 1"/>
          <p:cNvSpPr>
            <a:spLocks noGrp="1"/>
          </p:cNvSpPr>
          <p:nvPr>
            <p:ph type="title"/>
          </p:nvPr>
        </p:nvSpPr>
        <p:spPr>
          <a:xfrm>
            <a:off x="457200" y="274638"/>
            <a:ext cx="8229600" cy="860425"/>
          </a:xfrm>
        </p:spPr>
        <p:txBody>
          <a:bodyPr/>
          <a:lstStyle/>
          <a:p>
            <a:pPr rtl="0"/>
            <a:r>
              <a:rPr lang="mk" b="1" i="0" u="none"/>
              <a:t>Студија на случај 1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91</a:t>
            </a:fld>
            <a:endParaRPr lang="mk" altLang="x-none" sz="1200" dirty="0" smtClean="0">
              <a:solidFill>
                <a:srgbClr val="898989"/>
              </a:solidFill>
            </a:endParaRPr>
          </a:p>
        </p:txBody>
      </p:sp>
    </p:spTree>
    <p:extLst>
      <p:ext uri="{BB962C8B-B14F-4D97-AF65-F5344CB8AC3E}">
        <p14:creationId xmlns:p14="http://schemas.microsoft.com/office/powerpoint/2010/main" val="387084314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929008"/>
            <a:ext cx="8229600" cy="4197155"/>
          </a:xfrm>
        </p:spPr>
        <p:txBody>
          <a:bodyPr/>
          <a:lstStyle/>
          <a:p>
            <a:pPr marL="0" indent="0" algn="l" rtl="0">
              <a:buNone/>
              <a:defRPr/>
            </a:pPr>
            <a:r>
              <a:rPr lang="mk" b="0" i="0" u="none"/>
              <a:t>Прашање</a:t>
            </a:r>
          </a:p>
          <a:p>
            <a:pPr marL="0" indent="0" algn="l" rtl="0">
              <a:buFont typeface="Arial" pitchFamily="34" charset="0"/>
              <a:buNone/>
              <a:defRPr/>
            </a:pPr>
            <a:endParaRPr lang="mk" dirty="0" smtClean="0"/>
          </a:p>
          <a:p>
            <a:pPr marL="0" indent="0" algn="l" rtl="0">
              <a:buFont typeface="Arial" pitchFamily="34" charset="0"/>
              <a:buNone/>
              <a:defRPr/>
            </a:pPr>
            <a:r>
              <a:rPr lang="mk" b="0" i="0" u="none"/>
              <a:t>Кои фактички активности се разгледани во согласност со процедуралната мерка „Претрес на компјутерот“?</a:t>
            </a:r>
          </a:p>
          <a:p>
            <a:pPr marL="0" indent="0" algn="l" rtl="0">
              <a:buFont typeface="Arial" pitchFamily="34" charset="0"/>
              <a:buNone/>
              <a:defRPr/>
            </a:pPr>
            <a:endParaRPr lang="mk" dirty="0"/>
          </a:p>
        </p:txBody>
      </p:sp>
      <p:sp>
        <p:nvSpPr>
          <p:cNvPr id="5" name="Title 1"/>
          <p:cNvSpPr>
            <a:spLocks noGrp="1"/>
          </p:cNvSpPr>
          <p:nvPr>
            <p:ph type="title"/>
          </p:nvPr>
        </p:nvSpPr>
        <p:spPr>
          <a:xfrm>
            <a:off x="457200" y="274638"/>
            <a:ext cx="8229600" cy="860425"/>
          </a:xfrm>
        </p:spPr>
        <p:txBody>
          <a:bodyPr/>
          <a:lstStyle/>
          <a:p>
            <a:pPr rtl="0"/>
            <a:r>
              <a:rPr lang="mk" b="1" i="0" u="none"/>
              <a:t>Студија на случај 1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92</a:t>
            </a:fld>
            <a:endParaRPr lang="mk" altLang="x-none" sz="1200" dirty="0" smtClean="0">
              <a:solidFill>
                <a:srgbClr val="898989"/>
              </a:solidFill>
            </a:endParaRPr>
          </a:p>
        </p:txBody>
      </p:sp>
    </p:spTree>
    <p:extLst>
      <p:ext uri="{BB962C8B-B14F-4D97-AF65-F5344CB8AC3E}">
        <p14:creationId xmlns:p14="http://schemas.microsoft.com/office/powerpoint/2010/main" val="125590251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zervirano mjesto sadržaja 2"/>
          <p:cNvSpPr>
            <a:spLocks noGrp="1"/>
          </p:cNvSpPr>
          <p:nvPr>
            <p:ph idx="1"/>
          </p:nvPr>
        </p:nvSpPr>
        <p:spPr>
          <a:xfrm>
            <a:off x="457200" y="1841326"/>
            <a:ext cx="8229600" cy="4284837"/>
          </a:xfrm>
        </p:spPr>
        <p:txBody>
          <a:bodyPr>
            <a:normAutofit/>
          </a:bodyPr>
          <a:lstStyle/>
          <a:p>
            <a:pPr algn="l" rtl="0" eaLnBrk="1" hangingPunct="1">
              <a:spcBef>
                <a:spcPts val="600"/>
              </a:spcBef>
              <a:spcAft>
                <a:spcPts val="1200"/>
              </a:spcAft>
            </a:pPr>
            <a:r>
              <a:rPr lang="mk" sz="2800" b="0" i="0" u="none"/>
              <a:t>Јавниот обвинител поднесе обвинение</a:t>
            </a:r>
          </a:p>
          <a:p>
            <a:pPr algn="l" rtl="0" eaLnBrk="1" hangingPunct="1">
              <a:spcBef>
                <a:spcPts val="600"/>
              </a:spcBef>
              <a:spcAft>
                <a:spcPts val="1200"/>
              </a:spcAft>
            </a:pPr>
            <a:r>
              <a:rPr lang="mk" sz="2800" b="0" i="0" u="none"/>
              <a:t>Собраните електронски докази биле зачувани на DVD, дури и фотографии отпечатени на хартија </a:t>
            </a:r>
          </a:p>
          <a:p>
            <a:pPr algn="l" rtl="0" eaLnBrk="1" hangingPunct="1">
              <a:spcBef>
                <a:spcPts val="600"/>
              </a:spcBef>
              <a:spcAft>
                <a:spcPts val="1200"/>
              </a:spcAft>
            </a:pPr>
            <a:r>
              <a:rPr lang="mk" sz="2800" b="0" i="0" u="none"/>
              <a:t>Судот го потврди обвинението</a:t>
            </a:r>
          </a:p>
          <a:p>
            <a:pPr algn="l" rtl="0" eaLnBrk="1" hangingPunct="1">
              <a:spcBef>
                <a:spcPts val="600"/>
              </a:spcBef>
              <a:spcAft>
                <a:spcPts val="1200"/>
              </a:spcAft>
            </a:pPr>
            <a:r>
              <a:rPr lang="mk" sz="2800" b="0" i="0" u="none"/>
              <a:t>На судењето сторителот се изјаснил за виновен и бил осуден на затворска казна од една година (хрватски суд)</a:t>
            </a:r>
          </a:p>
          <a:p>
            <a:pPr algn="l" rtl="0" eaLnBrk="1" hangingPunct="1">
              <a:spcBef>
                <a:spcPts val="600"/>
              </a:spcBef>
              <a:spcAft>
                <a:spcPts val="1200"/>
              </a:spcAft>
            </a:pPr>
            <a:endParaRPr lang="mk" altLang="x-none" sz="2800" dirty="0" smtClean="0"/>
          </a:p>
        </p:txBody>
      </p:sp>
      <p:sp>
        <p:nvSpPr>
          <p:cNvPr id="5" name="Title 1"/>
          <p:cNvSpPr>
            <a:spLocks noGrp="1"/>
          </p:cNvSpPr>
          <p:nvPr>
            <p:ph type="title"/>
          </p:nvPr>
        </p:nvSpPr>
        <p:spPr>
          <a:xfrm>
            <a:off x="457200" y="274638"/>
            <a:ext cx="8229600" cy="860425"/>
          </a:xfrm>
        </p:spPr>
        <p:txBody>
          <a:bodyPr/>
          <a:lstStyle/>
          <a:p>
            <a:pPr rtl="0"/>
            <a:r>
              <a:rPr lang="mk" b="1" i="0" u="none"/>
              <a:t>Студија на случај 1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93</a:t>
            </a:fld>
            <a:endParaRPr lang="mk" altLang="x-none" sz="1200" dirty="0" smtClean="0">
              <a:solidFill>
                <a:srgbClr val="898989"/>
              </a:solidFill>
            </a:endParaRPr>
          </a:p>
        </p:txBody>
      </p:sp>
    </p:spTree>
    <p:extLst>
      <p:ext uri="{BB962C8B-B14F-4D97-AF65-F5344CB8AC3E}">
        <p14:creationId xmlns:p14="http://schemas.microsoft.com/office/powerpoint/2010/main" val="292004126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37570"/>
            <a:ext cx="8229600" cy="4625235"/>
          </a:xfrm>
        </p:spPr>
        <p:txBody>
          <a:bodyPr>
            <a:normAutofit fontScale="92500"/>
          </a:bodyPr>
          <a:lstStyle/>
          <a:p>
            <a:pPr marL="0" indent="0" algn="l" rtl="0">
              <a:spcBef>
                <a:spcPts val="600"/>
              </a:spcBef>
              <a:spcAft>
                <a:spcPts val="1200"/>
              </a:spcAft>
              <a:buNone/>
              <a:defRPr/>
            </a:pPr>
            <a:r>
              <a:rPr lang="mk" sz="2800" b="0" i="0" u="none"/>
              <a:t>Прашања?</a:t>
            </a:r>
          </a:p>
          <a:p>
            <a:pPr marL="514350" indent="-514350" algn="l" rtl="0">
              <a:spcBef>
                <a:spcPts val="600"/>
              </a:spcBef>
              <a:spcAft>
                <a:spcPts val="600"/>
              </a:spcAft>
              <a:buFont typeface="Arial" pitchFamily="34" charset="0"/>
              <a:buAutoNum type="arabicPeriod"/>
              <a:defRPr/>
            </a:pPr>
            <a:endParaRPr lang="mk" altLang="x-none" sz="2400" b="1" dirty="0" smtClean="0"/>
          </a:p>
          <a:p>
            <a:pPr marL="514350" indent="-514350" algn="l" rtl="0">
              <a:spcBef>
                <a:spcPts val="600"/>
              </a:spcBef>
              <a:spcAft>
                <a:spcPts val="600"/>
              </a:spcAft>
              <a:buFont typeface="Arial" pitchFamily="34" charset="0"/>
              <a:buAutoNum type="arabicPeriod"/>
              <a:defRPr/>
            </a:pPr>
            <a:r>
              <a:rPr lang="mk" sz="2400" b="1" i="0" u="none"/>
              <a:t>Каква опрема судовите обично користат</a:t>
            </a:r>
            <a:r>
              <a:rPr lang="mk" sz="2400" b="0" i="0" u="none"/>
              <a:t> во судница во вашата земја? </a:t>
            </a:r>
            <a:endParaRPr lang="mk" sz="2400" dirty="0" smtClean="0"/>
          </a:p>
          <a:p>
            <a:pPr marL="514350" indent="-514350" algn="l" rtl="0">
              <a:spcBef>
                <a:spcPts val="600"/>
              </a:spcBef>
              <a:spcAft>
                <a:spcPts val="600"/>
              </a:spcAft>
              <a:buFont typeface="Arial" pitchFamily="34" charset="0"/>
              <a:buAutoNum type="arabicPeriod"/>
              <a:defRPr/>
            </a:pPr>
            <a:endParaRPr lang="mk" altLang="x-none" sz="2400" dirty="0" smtClean="0"/>
          </a:p>
          <a:p>
            <a:pPr marL="514350" indent="-514350" algn="l" rtl="0">
              <a:spcBef>
                <a:spcPts val="600"/>
              </a:spcBef>
              <a:spcAft>
                <a:spcPts val="600"/>
              </a:spcAft>
              <a:buFont typeface="Arial" pitchFamily="34" charset="0"/>
              <a:buAutoNum type="arabicPeriod"/>
              <a:defRPr/>
            </a:pPr>
            <a:r>
              <a:rPr lang="mk" sz="2400" b="0" i="0" u="none"/>
              <a:t>Дали сите судници во вашата земја се добро опремени?</a:t>
            </a:r>
          </a:p>
          <a:p>
            <a:pPr marL="514350" indent="-514350" algn="l" rtl="0">
              <a:spcBef>
                <a:spcPts val="600"/>
              </a:spcBef>
              <a:spcAft>
                <a:spcPts val="600"/>
              </a:spcAft>
              <a:buFont typeface="Arial" pitchFamily="34" charset="0"/>
              <a:buAutoNum type="arabicPeriod"/>
              <a:defRPr/>
            </a:pPr>
            <a:endParaRPr lang="mk" altLang="x-none" sz="2400" b="1" dirty="0" smtClean="0"/>
          </a:p>
          <a:p>
            <a:pPr marL="514350" indent="-514350" algn="l" rtl="0">
              <a:spcBef>
                <a:spcPts val="600"/>
              </a:spcBef>
              <a:spcAft>
                <a:spcPts val="600"/>
              </a:spcAft>
              <a:buFont typeface="Arial" pitchFamily="34" charset="0"/>
              <a:buAutoNum type="arabicPeriod"/>
              <a:defRPr/>
            </a:pPr>
            <a:r>
              <a:rPr lang="mk" sz="2400" b="1" i="0" u="none"/>
              <a:t>Што ако обвинетиот тврди дека уште некој го користел неговиот компјутер</a:t>
            </a:r>
            <a:r>
              <a:rPr lang="mk" sz="2400" b="0" i="0" u="none"/>
              <a:t>, некој друг имал нелегале пристап до неговиот компјутер или некој ја украл неговата лозинка? </a:t>
            </a:r>
            <a:endParaRPr lang="mk" sz="2400" dirty="0"/>
          </a:p>
        </p:txBody>
      </p:sp>
      <p:sp>
        <p:nvSpPr>
          <p:cNvPr id="5" name="Title 1"/>
          <p:cNvSpPr>
            <a:spLocks noGrp="1"/>
          </p:cNvSpPr>
          <p:nvPr>
            <p:ph type="title"/>
          </p:nvPr>
        </p:nvSpPr>
        <p:spPr>
          <a:xfrm>
            <a:off x="457200" y="274638"/>
            <a:ext cx="8229600" cy="860425"/>
          </a:xfrm>
        </p:spPr>
        <p:txBody>
          <a:bodyPr/>
          <a:lstStyle/>
          <a:p>
            <a:pPr rtl="0"/>
            <a:r>
              <a:rPr lang="mk" b="1" i="0" u="none"/>
              <a:t>Студија на случај 1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94</a:t>
            </a:fld>
            <a:endParaRPr lang="mk" altLang="x-none" sz="1200" dirty="0" smtClean="0">
              <a:solidFill>
                <a:srgbClr val="898989"/>
              </a:solidFill>
            </a:endParaRPr>
          </a:p>
        </p:txBody>
      </p:sp>
    </p:spTree>
    <p:extLst>
      <p:ext uri="{BB962C8B-B14F-4D97-AF65-F5344CB8AC3E}">
        <p14:creationId xmlns:p14="http://schemas.microsoft.com/office/powerpoint/2010/main" val="398870746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zervirano mjesto sadržaja 2"/>
          <p:cNvSpPr>
            <a:spLocks noGrp="1"/>
          </p:cNvSpPr>
          <p:nvPr>
            <p:ph idx="1"/>
          </p:nvPr>
        </p:nvSpPr>
        <p:spPr/>
        <p:txBody>
          <a:bodyPr>
            <a:normAutofit fontScale="92500"/>
          </a:bodyPr>
          <a:lstStyle/>
          <a:p>
            <a:pPr algn="l" rtl="0" eaLnBrk="1" hangingPunct="1">
              <a:spcBef>
                <a:spcPts val="600"/>
              </a:spcBef>
              <a:spcAft>
                <a:spcPts val="1200"/>
              </a:spcAft>
            </a:pPr>
            <a:r>
              <a:rPr lang="mk" b="0" i="0" u="none"/>
              <a:t>Во речиси идентичен случај како случајот број 1 – истрагата довела до IP-адреса во Србија. </a:t>
            </a:r>
          </a:p>
          <a:p>
            <a:pPr algn="l" rtl="0" eaLnBrk="1" hangingPunct="1">
              <a:spcBef>
                <a:spcPts val="600"/>
              </a:spcBef>
              <a:spcAft>
                <a:spcPts val="1200"/>
              </a:spcAft>
            </a:pPr>
            <a:r>
              <a:rPr lang="mk" b="0" i="0" u="none"/>
              <a:t>Полицијата го информирала јавниот обвинител за „осомничениот”, за кривичното дело и за фактот дека IP-адресата е во Србија.</a:t>
            </a:r>
          </a:p>
          <a:p>
            <a:pPr algn="l" rtl="0" eaLnBrk="1" hangingPunct="1">
              <a:spcBef>
                <a:spcPts val="600"/>
              </a:spcBef>
              <a:spcAft>
                <a:spcPts val="1200"/>
              </a:spcAft>
            </a:pPr>
            <a:r>
              <a:rPr lang="mk" b="0" i="0" u="none"/>
              <a:t>Јавниот обвинител ѝ оставил на полицијата да ја води целата неопходна директна меѓународна соработка со српската полиција.</a:t>
            </a:r>
          </a:p>
          <a:p>
            <a:pPr algn="l" rtl="0" eaLnBrk="1" hangingPunct="1">
              <a:spcBef>
                <a:spcPts val="600"/>
              </a:spcBef>
              <a:spcAft>
                <a:spcPts val="1200"/>
              </a:spcAft>
            </a:pPr>
            <a:endParaRPr lang="mk" altLang="x-none" dirty="0" smtClean="0"/>
          </a:p>
        </p:txBody>
      </p:sp>
      <p:sp>
        <p:nvSpPr>
          <p:cNvPr id="6" name="Title 1"/>
          <p:cNvSpPr>
            <a:spLocks noGrp="1"/>
          </p:cNvSpPr>
          <p:nvPr>
            <p:ph type="title"/>
          </p:nvPr>
        </p:nvSpPr>
        <p:spPr>
          <a:xfrm>
            <a:off x="457200" y="274638"/>
            <a:ext cx="8229600" cy="860425"/>
          </a:xfrm>
        </p:spPr>
        <p:txBody>
          <a:bodyPr/>
          <a:lstStyle/>
          <a:p>
            <a:pPr rtl="0"/>
            <a:r>
              <a:rPr lang="mk" b="1" i="0" u="none"/>
              <a:t>Студија на случај 2</a:t>
            </a:r>
            <a:endParaRPr lang="mk" altLang="x-none" b="1"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95</a:t>
            </a:fld>
            <a:endParaRPr lang="mk" altLang="x-none" sz="1200" dirty="0" smtClean="0">
              <a:solidFill>
                <a:srgbClr val="898989"/>
              </a:solidFill>
            </a:endParaRPr>
          </a:p>
        </p:txBody>
      </p:sp>
    </p:spTree>
    <p:extLst>
      <p:ext uri="{BB962C8B-B14F-4D97-AF65-F5344CB8AC3E}">
        <p14:creationId xmlns:p14="http://schemas.microsoft.com/office/powerpoint/2010/main" val="132715091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029216"/>
            <a:ext cx="8229600" cy="3858017"/>
          </a:xfrm>
        </p:spPr>
        <p:txBody>
          <a:bodyPr/>
          <a:lstStyle/>
          <a:p>
            <a:pPr marL="0" indent="0" algn="l" rtl="0">
              <a:buNone/>
              <a:defRPr/>
            </a:pPr>
            <a:r>
              <a:rPr lang="mk" b="0" i="0" u="none"/>
              <a:t>Прашање</a:t>
            </a:r>
            <a:endParaRPr lang="mk" dirty="0" smtClean="0"/>
          </a:p>
          <a:p>
            <a:pPr marL="0" indent="0" algn="l" rtl="0">
              <a:buFont typeface="Arial" pitchFamily="34" charset="0"/>
              <a:buNone/>
              <a:defRPr/>
            </a:pPr>
            <a:endParaRPr lang="mk" altLang="x-none" dirty="0" smtClean="0"/>
          </a:p>
          <a:p>
            <a:pPr marL="0" indent="0" algn="l" rtl="0">
              <a:buFont typeface="Arial" pitchFamily="34" charset="0"/>
              <a:buNone/>
              <a:defRPr/>
            </a:pPr>
            <a:endParaRPr lang="mk" altLang="x-none" dirty="0"/>
          </a:p>
          <a:p>
            <a:pPr marL="0" indent="0" algn="l" rtl="0">
              <a:buFont typeface="Arial" pitchFamily="34" charset="0"/>
              <a:buNone/>
              <a:defRPr/>
            </a:pPr>
            <a:r>
              <a:rPr lang="mk" b="0" i="0" u="none"/>
              <a:t>Зошто е можен директен контак меѓу полициите на двете земји?</a:t>
            </a:r>
            <a:endParaRPr lang="mk" dirty="0" smtClean="0"/>
          </a:p>
          <a:p>
            <a:pPr marL="0" indent="0" algn="l" rtl="0">
              <a:buFont typeface="Arial" pitchFamily="34" charset="0"/>
              <a:buNone/>
              <a:defRPr/>
            </a:pPr>
            <a:endParaRPr lang="mk" dirty="0"/>
          </a:p>
        </p:txBody>
      </p:sp>
      <p:sp>
        <p:nvSpPr>
          <p:cNvPr id="5" name="Title 1"/>
          <p:cNvSpPr>
            <a:spLocks noGrp="1"/>
          </p:cNvSpPr>
          <p:nvPr>
            <p:ph type="title"/>
          </p:nvPr>
        </p:nvSpPr>
        <p:spPr>
          <a:xfrm>
            <a:off x="457200" y="274638"/>
            <a:ext cx="8229600" cy="860425"/>
          </a:xfrm>
        </p:spPr>
        <p:txBody>
          <a:bodyPr/>
          <a:lstStyle/>
          <a:p>
            <a:pPr rtl="0"/>
            <a:r>
              <a:rPr lang="mk" b="1" i="0" u="none"/>
              <a:t>Студија на случај 2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96</a:t>
            </a:fld>
            <a:endParaRPr lang="mk" altLang="x-none" sz="1200" dirty="0" smtClean="0">
              <a:solidFill>
                <a:srgbClr val="898989"/>
              </a:solidFill>
            </a:endParaRPr>
          </a:p>
        </p:txBody>
      </p:sp>
    </p:spTree>
    <p:extLst>
      <p:ext uri="{BB962C8B-B14F-4D97-AF65-F5344CB8AC3E}">
        <p14:creationId xmlns:p14="http://schemas.microsoft.com/office/powerpoint/2010/main" val="167913742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zervirano mjesto sadržaja 2"/>
          <p:cNvSpPr>
            <a:spLocks noGrp="1"/>
          </p:cNvSpPr>
          <p:nvPr>
            <p:ph idx="1"/>
          </p:nvPr>
        </p:nvSpPr>
        <p:spPr>
          <a:xfrm>
            <a:off x="457200" y="1578279"/>
            <a:ext cx="8229600" cy="4547884"/>
          </a:xfrm>
        </p:spPr>
        <p:txBody>
          <a:bodyPr>
            <a:normAutofit lnSpcReduction="10000"/>
          </a:bodyPr>
          <a:lstStyle/>
          <a:p>
            <a:pPr algn="l" rtl="0" eaLnBrk="1" hangingPunct="1">
              <a:spcBef>
                <a:spcPts val="600"/>
              </a:spcBef>
              <a:spcAft>
                <a:spcPts val="1200"/>
              </a:spcAft>
            </a:pPr>
            <a:r>
              <a:rPr lang="mk" sz="2800" b="0" i="0" u="none"/>
              <a:t>Многу брзата меѓународна соработка ја отвори можноста за истрага што довела до еден 35-годишен маж. </a:t>
            </a:r>
          </a:p>
          <a:p>
            <a:pPr algn="l" rtl="0" eaLnBrk="1" hangingPunct="1">
              <a:spcBef>
                <a:spcPts val="600"/>
              </a:spcBef>
              <a:spcAft>
                <a:spcPts val="1200"/>
              </a:spcAft>
            </a:pPr>
            <a:r>
              <a:rPr lang="mk" sz="2800" b="0" i="0" u="none"/>
              <a:t>Србија спровела истрага и судски процес – сторителот бил осуден на затворска казна од една година. </a:t>
            </a:r>
          </a:p>
          <a:p>
            <a:pPr algn="l" rtl="0" eaLnBrk="1" hangingPunct="1">
              <a:spcBef>
                <a:spcPts val="600"/>
              </a:spcBef>
              <a:spcAft>
                <a:spcPts val="1200"/>
              </a:spcAft>
            </a:pPr>
            <a:r>
              <a:rPr lang="mk" sz="2800" b="0" i="0" u="none"/>
              <a:t>Сите докази што биле собрани од хрватските надлежни органи, обвинителот во Србија, биле употребени во судскиот процес пред српскиот суд (меѓусебна правна помош). </a:t>
            </a:r>
          </a:p>
          <a:p>
            <a:pPr algn="l" rtl="0" eaLnBrk="1" hangingPunct="1">
              <a:spcBef>
                <a:spcPts val="600"/>
              </a:spcBef>
              <a:spcAft>
                <a:spcPts val="1200"/>
              </a:spcAft>
            </a:pPr>
            <a:endParaRPr lang="mk" altLang="x-none" sz="2800" dirty="0" smtClean="0"/>
          </a:p>
        </p:txBody>
      </p:sp>
      <p:sp>
        <p:nvSpPr>
          <p:cNvPr id="5" name="Title 1"/>
          <p:cNvSpPr>
            <a:spLocks noGrp="1"/>
          </p:cNvSpPr>
          <p:nvPr>
            <p:ph type="title"/>
          </p:nvPr>
        </p:nvSpPr>
        <p:spPr>
          <a:xfrm>
            <a:off x="457200" y="274638"/>
            <a:ext cx="8229600" cy="860425"/>
          </a:xfrm>
        </p:spPr>
        <p:txBody>
          <a:bodyPr/>
          <a:lstStyle/>
          <a:p>
            <a:pPr rtl="0"/>
            <a:r>
              <a:rPr lang="mk" b="1" i="0" u="none"/>
              <a:t>Студија на случај 2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97</a:t>
            </a:fld>
            <a:endParaRPr lang="mk"/>
          </a:p>
        </p:txBody>
      </p:sp>
    </p:spTree>
    <p:extLst>
      <p:ext uri="{BB962C8B-B14F-4D97-AF65-F5344CB8AC3E}">
        <p14:creationId xmlns:p14="http://schemas.microsoft.com/office/powerpoint/2010/main" val="182181037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zervirano mjesto sadržaja 2"/>
          <p:cNvSpPr>
            <a:spLocks noGrp="1"/>
          </p:cNvSpPr>
          <p:nvPr>
            <p:ph idx="1"/>
          </p:nvPr>
        </p:nvSpPr>
        <p:spPr>
          <a:xfrm>
            <a:off x="300625" y="1340285"/>
            <a:ext cx="8542749" cy="5373665"/>
          </a:xfrm>
        </p:spPr>
        <p:txBody>
          <a:bodyPr>
            <a:normAutofit lnSpcReduction="10000"/>
          </a:bodyPr>
          <a:lstStyle/>
          <a:p>
            <a:pPr algn="just" rtl="0">
              <a:lnSpc>
                <a:spcPct val="90000"/>
              </a:lnSpc>
              <a:spcBef>
                <a:spcPts val="600"/>
              </a:spcBef>
              <a:spcAft>
                <a:spcPts val="1200"/>
              </a:spcAft>
            </a:pPr>
            <a:r>
              <a:rPr lang="mk" sz="2400" b="0" i="0" u="none" dirty="0"/>
              <a:t>Првиот контакт меѓу двете земји бил направен од полицијата. Но за цели на судењето, јавниот обвинител во Србија имал потреба од сведочење на жртвата. </a:t>
            </a:r>
          </a:p>
          <a:p>
            <a:pPr algn="just" rtl="0">
              <a:lnSpc>
                <a:spcPct val="90000"/>
              </a:lnSpc>
              <a:spcBef>
                <a:spcPts val="600"/>
              </a:spcBef>
              <a:spcAft>
                <a:spcPts val="1200"/>
              </a:spcAft>
            </a:pPr>
            <a:r>
              <a:rPr lang="mk" sz="2400" b="0" i="0" u="none" dirty="0"/>
              <a:t>Јавниот обвинител побарал меѓусебна правна помош од хрватскиот јавен обвинител не само за електронски докази добиени од хрватската полиција туку и за сведочењето на жртвата. </a:t>
            </a:r>
          </a:p>
          <a:p>
            <a:pPr algn="just" rtl="0">
              <a:lnSpc>
                <a:spcPct val="90000"/>
              </a:lnSpc>
              <a:spcBef>
                <a:spcPts val="600"/>
              </a:spcBef>
              <a:spcAft>
                <a:spcPts val="1200"/>
              </a:spcAft>
            </a:pPr>
            <a:r>
              <a:rPr lang="mk" sz="2400" b="0" i="0" u="none" dirty="0"/>
              <a:t>Хрватскиот јавен обвинител управува со расправата пред хрватскиот суд преку видеоврска. Во Хрватска присуствувале судијата, јавниот обвинител, адвокатот на обвинетиот (именуван од хрватскиот суд), сведоци и жртвата со нејзиниот адвокат и родителите; во Србија присуствувале јавниот обвинител, адвокатот на обвинетиот, обвинетиот не сакал да биде присутен на седницата. </a:t>
            </a:r>
          </a:p>
          <a:p>
            <a:pPr algn="just" rtl="0">
              <a:lnSpc>
                <a:spcPct val="90000"/>
              </a:lnSpc>
              <a:spcBef>
                <a:spcPts val="600"/>
              </a:spcBef>
              <a:spcAft>
                <a:spcPts val="1200"/>
              </a:spcAft>
            </a:pPr>
            <a:r>
              <a:rPr lang="mk" sz="2400" b="0" i="0" u="none" dirty="0"/>
              <a:t>Доказите биле изведени на судењето во Србија.</a:t>
            </a:r>
          </a:p>
          <a:p>
            <a:pPr algn="l" rtl="0">
              <a:lnSpc>
                <a:spcPct val="90000"/>
              </a:lnSpc>
              <a:spcBef>
                <a:spcPts val="600"/>
              </a:spcBef>
              <a:spcAft>
                <a:spcPts val="1200"/>
              </a:spcAft>
            </a:pPr>
            <a:endParaRPr lang="mk" altLang="en-US" sz="2400" dirty="0" smtClean="0"/>
          </a:p>
        </p:txBody>
      </p:sp>
      <p:sp>
        <p:nvSpPr>
          <p:cNvPr id="5" name="Title 1"/>
          <p:cNvSpPr>
            <a:spLocks noGrp="1"/>
          </p:cNvSpPr>
          <p:nvPr>
            <p:ph type="title"/>
          </p:nvPr>
        </p:nvSpPr>
        <p:spPr>
          <a:xfrm>
            <a:off x="457200" y="55697"/>
            <a:ext cx="8229600" cy="860425"/>
          </a:xfrm>
        </p:spPr>
        <p:txBody>
          <a:bodyPr/>
          <a:lstStyle/>
          <a:p>
            <a:pPr rtl="0"/>
            <a:r>
              <a:rPr lang="mk" b="1" i="0" u="none" dirty="0"/>
              <a:t>Студија на случај 2 </a:t>
            </a:r>
            <a:r>
              <a:rPr lang="mk" b="0" i="0" u="none" dirty="0"/>
              <a:t>(последователна активност)</a:t>
            </a:r>
            <a:endParaRPr lang="mk" altLang="x-none" dirty="0" smtClean="0"/>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98</a:t>
            </a:fld>
            <a:endParaRPr lang="mk"/>
          </a:p>
        </p:txBody>
      </p:sp>
    </p:spTree>
    <p:extLst>
      <p:ext uri="{BB962C8B-B14F-4D97-AF65-F5344CB8AC3E}">
        <p14:creationId xmlns:p14="http://schemas.microsoft.com/office/powerpoint/2010/main" val="139037585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normAutofit fontScale="92500" lnSpcReduction="20000"/>
          </a:bodyPr>
          <a:lstStyle/>
          <a:p>
            <a:pPr algn="l" rtl="0">
              <a:buFont typeface="Arial" pitchFamily="34" charset="0"/>
              <a:buChar char="•"/>
              <a:defRPr/>
            </a:pPr>
            <a:r>
              <a:rPr lang="mk" sz="2800" b="0" i="0" u="none"/>
              <a:t>Прашања?</a:t>
            </a:r>
          </a:p>
          <a:p>
            <a:pPr marL="514350" indent="-514350" algn="l" rtl="0">
              <a:buFont typeface="Arial" pitchFamily="34" charset="0"/>
              <a:buAutoNum type="arabicPeriod"/>
              <a:defRPr/>
            </a:pPr>
            <a:r>
              <a:rPr lang="mk" sz="2800" b="0" i="0" u="none"/>
              <a:t>Што е неопходна содржина на едно барање за меѓусебна правна помош? </a:t>
            </a:r>
            <a:endParaRPr lang="mk" sz="2800" dirty="0" smtClean="0"/>
          </a:p>
          <a:p>
            <a:pPr marL="514350" indent="-514350" algn="l" rtl="0">
              <a:buFont typeface="Arial" pitchFamily="34" charset="0"/>
              <a:buAutoNum type="arabicPeriod"/>
              <a:defRPr/>
            </a:pPr>
            <a:r>
              <a:rPr lang="mk" sz="2800" b="0" i="0" u="none"/>
              <a:t>Дали некоја држава-потписничка на Конвенцијата од Будимпешта би одбила барање за меѓусебна правна помош за цели на зачувување податоци поврзани со кривични дела според членовите од 2 до 11 од Конвенцијата од Будимпешта ако не постои двоен криминалитет?</a:t>
            </a:r>
            <a:endParaRPr lang="mk" sz="2800" dirty="0" smtClean="0"/>
          </a:p>
          <a:p>
            <a:pPr marL="514350" indent="-514350" algn="l" rtl="0">
              <a:buFont typeface="Arial" pitchFamily="34" charset="0"/>
              <a:buAutoNum type="arabicPeriod"/>
              <a:defRPr/>
            </a:pPr>
            <a:r>
              <a:rPr lang="mk" sz="2800" b="0" i="0" u="none"/>
              <a:t>За кое кривично дело главно користите барање за меѓусебна правна помош како јавен обвинител или судија?</a:t>
            </a:r>
          </a:p>
          <a:p>
            <a:pPr marL="514350" indent="-514350" algn="l" rtl="0">
              <a:buFont typeface="Arial" pitchFamily="34" charset="0"/>
              <a:buAutoNum type="arabicPeriod"/>
              <a:defRPr/>
            </a:pPr>
            <a:endParaRPr lang="mk" sz="2800" dirty="0" smtClean="0"/>
          </a:p>
          <a:p>
            <a:pPr marL="514350" indent="-514350" algn="l" rtl="0">
              <a:buFont typeface="Arial" pitchFamily="34" charset="0"/>
              <a:buAutoNum type="arabicPeriod"/>
              <a:defRPr/>
            </a:pPr>
            <a:endParaRPr lang="mk" dirty="0"/>
          </a:p>
        </p:txBody>
      </p:sp>
      <p:sp>
        <p:nvSpPr>
          <p:cNvPr id="5" name="Title 1"/>
          <p:cNvSpPr>
            <a:spLocks noGrp="1"/>
          </p:cNvSpPr>
          <p:nvPr>
            <p:ph type="title"/>
          </p:nvPr>
        </p:nvSpPr>
        <p:spPr>
          <a:xfrm>
            <a:off x="457200" y="274638"/>
            <a:ext cx="8229600" cy="860425"/>
          </a:xfrm>
        </p:spPr>
        <p:txBody>
          <a:bodyPr/>
          <a:lstStyle/>
          <a:p>
            <a:pPr rtl="0"/>
            <a:r>
              <a:rPr lang="mk" b="1" i="0" u="none"/>
              <a:t>Студија на случај 2 </a:t>
            </a:r>
            <a:r>
              <a:rPr lang="mk" b="0" i="0" u="none"/>
              <a:t>(последователна активност)</a:t>
            </a:r>
            <a:endParaRPr lang="mk" altLang="x-none" dirty="0" smtClean="0"/>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99</a:t>
            </a:fld>
            <a:endParaRPr lang="mk"/>
          </a:p>
        </p:txBody>
      </p:sp>
    </p:spTree>
    <p:extLst>
      <p:ext uri="{BB962C8B-B14F-4D97-AF65-F5344CB8AC3E}">
        <p14:creationId xmlns:p14="http://schemas.microsoft.com/office/powerpoint/2010/main" val="3637555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16735</TotalTime>
  <Words>16136</Words>
  <Application>Microsoft Office PowerPoint</Application>
  <PresentationFormat>On-screen Show (4:3)</PresentationFormat>
  <Paragraphs>1001</Paragraphs>
  <Slides>107</Slides>
  <Notes>102</Notes>
  <HiddenSlides>0</HiddenSlides>
  <MMClips>0</MMClips>
  <ScaleCrop>false</ScaleCrop>
  <HeadingPairs>
    <vt:vector size="4" baseType="variant">
      <vt:variant>
        <vt:lpstr>Theme</vt:lpstr>
      </vt:variant>
      <vt:variant>
        <vt:i4>1</vt:i4>
      </vt:variant>
      <vt:variant>
        <vt:lpstr>Slide Titles</vt:lpstr>
      </vt:variant>
      <vt:variant>
        <vt:i4>107</vt:i4>
      </vt:variant>
    </vt:vector>
  </HeadingPairs>
  <TitlesOfParts>
    <vt:vector size="108" baseType="lpstr">
      <vt:lpstr>Office Theme</vt:lpstr>
      <vt:lpstr>Воведна обука за компјутерски криминал за судии и за обвинители</vt:lpstr>
      <vt:lpstr>Агенда</vt:lpstr>
      <vt:lpstr>Агенда</vt:lpstr>
      <vt:lpstr>Цели на сесијата </vt:lpstr>
      <vt:lpstr>Цели на сесијата </vt:lpstr>
      <vt:lpstr>Прв дел Вовед </vt:lpstr>
      <vt:lpstr>Провајдер на услуги</vt:lpstr>
      <vt:lpstr>Провајдер на услуги</vt:lpstr>
      <vt:lpstr>Електронски докази</vt:lpstr>
      <vt:lpstr>Видови податоци</vt:lpstr>
      <vt:lpstr>Информации за претплатникот</vt:lpstr>
      <vt:lpstr>Податоци за сообраќајот</vt:lpstr>
      <vt:lpstr>Содржински податоци</vt:lpstr>
      <vt:lpstr>Податоци што се чуваат во облак</vt:lpstr>
      <vt:lpstr>Група за докази што се чуваат во облак (Cloud Evidence Group (CEG)) на Советот на Европа.</vt:lpstr>
      <vt:lpstr>Предизвици на доказите што се чуваат во облак</vt:lpstr>
      <vt:lpstr>PowerPoint Presentation</vt:lpstr>
      <vt:lpstr>Втор дел Пристап до податоци што се наоѓаат кај домашните провајдери на услуги </vt:lpstr>
      <vt:lpstr>Нивоа на соработка</vt:lpstr>
      <vt:lpstr>Задолжителна соработка</vt:lpstr>
      <vt:lpstr>Експедитивно зачувување на складираните компјутерски податоци</vt:lpstr>
      <vt:lpstr>Наложување на провајдерите на услуги да зачуваат податоци</vt:lpstr>
      <vt:lpstr>Наложување на провајдерите на услуги да зачуваат податоци</vt:lpstr>
      <vt:lpstr>Експедитивно зачувување и делумно обелоденување на податоците за сообраќајот</vt:lpstr>
      <vt:lpstr>Наложување на провајдерите на услуги да обелоденат делумни податоци од сообраќајот</vt:lpstr>
      <vt:lpstr>Наложување на провајдерите на услуги да обелоденат делумни податоци од сообраќајот</vt:lpstr>
      <vt:lpstr>Налози за доставување податоци</vt:lpstr>
      <vt:lpstr>Наложување до провајдерите на услуги да дадат податоци</vt:lpstr>
      <vt:lpstr>Наложување до провајдерите на услуги да дадат податоци</vt:lpstr>
      <vt:lpstr>Собирање податоци за сообраќајот во реално време</vt:lpstr>
      <vt:lpstr>Наложување на провајдерите на услуги да собираат податоци за сообраќајот во реално време </vt:lpstr>
      <vt:lpstr>Наложување на провајдерите на услуги да собираат податоци за сообраќајот во реално време</vt:lpstr>
      <vt:lpstr>Наложување на провајдерите на услуги да собираат податоци за сообраќајот во реално време</vt:lpstr>
      <vt:lpstr>Пресретнување на содржински податоци</vt:lpstr>
      <vt:lpstr>Наложување на провајдерите на услуги да пресретнат содржински податоци</vt:lpstr>
      <vt:lpstr>Наложување на провајдерите на услуги да пресретнат содржински податоци</vt:lpstr>
      <vt:lpstr>Наложување на провајдерите на услуги да пресретнат содржински податоци</vt:lpstr>
      <vt:lpstr>Доброволна соработка со провајдерите на услуги</vt:lpstr>
      <vt:lpstr>Пристап до податоци што се наоѓаат кај домашните провајдери на услуги</vt:lpstr>
      <vt:lpstr>PowerPoint Presentation</vt:lpstr>
      <vt:lpstr>Оваа презентација има три дела: Пристап до податоци што се наоѓаат кај странски провајдери на услуги</vt:lpstr>
      <vt:lpstr>Вовед</vt:lpstr>
      <vt:lpstr>Нивоа на соработка</vt:lpstr>
      <vt:lpstr>Задолжителна соработка</vt:lpstr>
      <vt:lpstr>Налози за доставување податоци</vt:lpstr>
      <vt:lpstr>Експедитивно зачувување на складираните компјутерски податоци</vt:lpstr>
      <vt:lpstr>Барање до мултинационалните провајдери на услуги експедитивно да зачуваат податоци</vt:lpstr>
      <vt:lpstr>Барање до мултинационалните провајдери на услуги експедитивно да зачуваат податоци</vt:lpstr>
      <vt:lpstr>Експедитивно обелоденување на зачувани податоци од сообраќајот</vt:lpstr>
      <vt:lpstr>Барање до мултинационални провајдери на услуги да обелоденат податоци за сообраќајот</vt:lpstr>
      <vt:lpstr>Меѓусебна помош во однос на пристап до складирани компјутерски податоци</vt:lpstr>
      <vt:lpstr>Барање до странски провајдери на услуги да се пристапи до складирани податоци</vt:lpstr>
      <vt:lpstr>Меѓусебна помош во однос на собирање податоци за сообраќајот во реално време</vt:lpstr>
      <vt:lpstr>Барање до мултинационални провајдери на услуги да собираат податоци за сообраќајот во реално време</vt:lpstr>
      <vt:lpstr>Доброволна соработка со законски мандат</vt:lpstr>
      <vt:lpstr>PowerPoint Presentation</vt:lpstr>
      <vt:lpstr>Член 32 – Прекуграничен пристап до складирани компјутерски податоци со согласност или кога се јавно достапни</vt:lpstr>
      <vt:lpstr>Без овластување </vt:lpstr>
      <vt:lpstr>Член 32 – Прекуграничен пристап до складирани компјутерски податоци со согласност или кога се јавно достапни</vt:lpstr>
      <vt:lpstr>Јавно достапни податоци </vt:lpstr>
      <vt:lpstr>Член 32 – Прекуграничен пристап до складирани компјутерски податоци со согласност или кога се јавно достапни</vt:lpstr>
      <vt:lpstr>Складирани компјутерски податоци лоцирани во другата страна</vt:lpstr>
      <vt:lpstr>Член 32 – Прекуграничен пристап до складирани компјутерски податоци со согласност или кога се јавно достапни</vt:lpstr>
      <vt:lpstr>Законска и доброволно согласност</vt:lpstr>
      <vt:lpstr>Член 32 – Прекуграничен пристап до складирани компјутерски податоци со согласност или кога се јавно достапни</vt:lpstr>
      <vt:lpstr>Лице што има законско овластување да обелодени податоци</vt:lpstr>
      <vt:lpstr>Доброволна соработка без законски мандат</vt:lpstr>
      <vt:lpstr>PowerPoint Presentation</vt:lpstr>
      <vt:lpstr>PowerPoint Presentation</vt:lpstr>
      <vt:lpstr>PowerPoint Presentation</vt:lpstr>
      <vt:lpstr>Apple</vt:lpstr>
      <vt:lpstr>Facebook</vt:lpstr>
      <vt:lpstr>Microsoft</vt:lpstr>
      <vt:lpstr>Прашања на соработката со странски провајдери на услуги</vt:lpstr>
      <vt:lpstr>Нестабилност на политиките</vt:lpstr>
      <vt:lpstr>Локација, територијалност и јурисдикција</vt:lpstr>
      <vt:lpstr>Американски наспроти европски провајдери</vt:lpstr>
      <vt:lpstr>Директни барања за зачувување и барања во вонредни ситуации</vt:lpstr>
      <vt:lpstr>Различни барања за различни видови податоци</vt:lpstr>
      <vt:lpstr>На пример, Google Inc.</vt:lpstr>
      <vt:lpstr>На пример, Google Inc.</vt:lpstr>
      <vt:lpstr>На пример, Google Inc.</vt:lpstr>
      <vt:lpstr>PowerPoint Presentation</vt:lpstr>
      <vt:lpstr>Четврти дел Студии на случај </vt:lpstr>
      <vt:lpstr>Студии на случај од 1 до 3</vt:lpstr>
      <vt:lpstr>Студија на случај 1</vt:lpstr>
      <vt:lpstr>Студија на случај 1 (последователна активност)</vt:lpstr>
      <vt:lpstr>Студија на случај 1 (последователна активност)</vt:lpstr>
      <vt:lpstr>Студија на случај 1 (последователна активност)</vt:lpstr>
      <vt:lpstr>Студија на случај 1 (последователна активност)</vt:lpstr>
      <vt:lpstr>Студија на случај 1 (последователна активност)</vt:lpstr>
      <vt:lpstr>Студија на случај 1 (последователна активност)</vt:lpstr>
      <vt:lpstr>Студија на случај 1 (последователна активност)</vt:lpstr>
      <vt:lpstr>Студија на случај 1 (последователна активност)</vt:lpstr>
      <vt:lpstr>Студија на случај 2</vt:lpstr>
      <vt:lpstr>Студија на случај 2 (последователна активност)</vt:lpstr>
      <vt:lpstr>Студија на случај 2 (последователна активност)</vt:lpstr>
      <vt:lpstr>Студија на случај 2 (последователна активност)</vt:lpstr>
      <vt:lpstr>Студија на случај 2 (последователна активност)</vt:lpstr>
      <vt:lpstr>Студија на случај 3 – легалност на доказите</vt:lpstr>
      <vt:lpstr>Студија на случај 3 (последователна активност)</vt:lpstr>
      <vt:lpstr>Студија на случај 4</vt:lpstr>
      <vt:lpstr>PowerPoint Presentation</vt:lpstr>
      <vt:lpstr>Петти дел Резиме </vt:lpstr>
      <vt:lpstr>Цели на сесијата </vt:lpstr>
      <vt:lpstr>Цели на сесијата </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Alkemist</cp:lastModifiedBy>
  <cp:revision>444</cp:revision>
  <cp:lastPrinted>2012-01-06T12:07:57Z</cp:lastPrinted>
  <dcterms:created xsi:type="dcterms:W3CDTF">2012-01-25T11:53:12Z</dcterms:created>
  <dcterms:modified xsi:type="dcterms:W3CDTF">2017-11-09T17:54:39Z</dcterms:modified>
</cp:coreProperties>
</file>